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rimo Bold" charset="1" panose="020B0704020202020204"/>
      <p:regular r:id="rId12"/>
    </p:embeddedFont>
    <p:embeddedFont>
      <p:font typeface="Open Sans" charset="1" panose="00000000000000000000"/>
      <p:regular r:id="rId13"/>
    </p:embeddedFont>
    <p:embeddedFont>
      <p:font typeface="Open Sans Bold" charset="1" panose="00000000000000000000"/>
      <p:regular r:id="rId14"/>
    </p:embeddedFont>
    <p:embeddedFont>
      <p:font typeface="Calibri (MS)" charset="1" panose="020F0502020204030204"/>
      <p:regular r:id="rId15"/>
    </p:embeddedFont>
    <p:embeddedFont>
      <p:font typeface="Source Serif Pro Bold" charset="1" panose="02040803050405020204"/>
      <p:regular r:id="rId16"/>
    </p:embeddedFont>
    <p:embeddedFont>
      <p:font typeface="Source Sans Pro" charset="1" panose="020B0503030403020204"/>
      <p:regular r:id="rId17"/>
    </p:embeddedFont>
    <p:embeddedFont>
      <p:font typeface="DM Sans Bold" charset="1" panose="00000000000000000000"/>
      <p:regular r:id="rId18"/>
    </p:embeddedFont>
    <p:embeddedFont>
      <p:font typeface="DM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7864" y="316922"/>
            <a:ext cx="9607451" cy="1927705"/>
            <a:chOff x="0" y="0"/>
            <a:chExt cx="12809935" cy="25702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9935" cy="2570273"/>
            </a:xfrm>
            <a:custGeom>
              <a:avLst/>
              <a:gdLst/>
              <a:ahLst/>
              <a:cxnLst/>
              <a:rect r="r" b="b" t="t" l="l"/>
              <a:pathLst>
                <a:path h="2570273" w="12809935">
                  <a:moveTo>
                    <a:pt x="0" y="0"/>
                  </a:moveTo>
                  <a:lnTo>
                    <a:pt x="12809935" y="0"/>
                  </a:lnTo>
                  <a:lnTo>
                    <a:pt x="12809935" y="2570273"/>
                  </a:lnTo>
                  <a:lnTo>
                    <a:pt x="0" y="2570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2809935" cy="25702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374"/>
                </a:lnSpc>
              </a:pPr>
              <a:r>
                <a:rPr lang="en-US" sz="5562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Agentica - GeoGuide Hackathon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8939" y="2939951"/>
            <a:ext cx="9875453" cy="1063078"/>
            <a:chOff x="0" y="0"/>
            <a:chExt cx="13167270" cy="1417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67271" cy="1417437"/>
            </a:xfrm>
            <a:custGeom>
              <a:avLst/>
              <a:gdLst/>
              <a:ahLst/>
              <a:cxnLst/>
              <a:rect r="r" b="b" t="t" l="l"/>
              <a:pathLst>
                <a:path h="1417437" w="13167271">
                  <a:moveTo>
                    <a:pt x="0" y="0"/>
                  </a:moveTo>
                  <a:lnTo>
                    <a:pt x="13167271" y="0"/>
                  </a:lnTo>
                  <a:lnTo>
                    <a:pt x="13167271" y="1417437"/>
                  </a:lnTo>
                  <a:lnTo>
                    <a:pt x="0" y="1417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13167270" cy="13698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3125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by Team  </a:t>
              </a:r>
              <a:r>
                <a:rPr lang="en-US" sz="3125" b="true">
                  <a:solidFill>
                    <a:srgbClr val="0070C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FLOW </a:t>
              </a:r>
              <a:r>
                <a:rPr lang="en-US" sz="3125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: GeoSpace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13800" y="3838872"/>
            <a:ext cx="2778621" cy="813495"/>
            <a:chOff x="0" y="0"/>
            <a:chExt cx="3704828" cy="10846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04829" cy="1084660"/>
            </a:xfrm>
            <a:custGeom>
              <a:avLst/>
              <a:gdLst/>
              <a:ahLst/>
              <a:cxnLst/>
              <a:rect r="r" b="b" t="t" l="l"/>
              <a:pathLst>
                <a:path h="1084660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1084660"/>
                  </a:lnTo>
                  <a:lnTo>
                    <a:pt x="0" y="1084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704828" cy="11037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Team Member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4010" y="4694038"/>
            <a:ext cx="2778621" cy="471660"/>
            <a:chOff x="0" y="0"/>
            <a:chExt cx="3704828" cy="6288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04829" cy="628880"/>
            </a:xfrm>
            <a:custGeom>
              <a:avLst/>
              <a:gdLst/>
              <a:ahLst/>
              <a:cxnLst/>
              <a:rect r="r" b="b" t="t" l="l"/>
              <a:pathLst>
                <a:path h="628880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28880"/>
                  </a:lnTo>
                  <a:lnTo>
                    <a:pt x="0" y="62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3704828" cy="7241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37"/>
                </a:lnSpc>
              </a:pPr>
              <a:r>
                <a:rPr lang="en-US" sz="2299">
                  <a:solidFill>
                    <a:srgbClr val="006ED6"/>
                  </a:solidFill>
                  <a:latin typeface="Open Sans"/>
                  <a:ea typeface="Open Sans"/>
                  <a:cs typeface="Open Sans"/>
                  <a:sym typeface="Open Sans"/>
                </a:rPr>
                <a:t>Stalin Velayudham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010" y="5350926"/>
            <a:ext cx="2778621" cy="576898"/>
            <a:chOff x="0" y="0"/>
            <a:chExt cx="3704828" cy="7691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04829" cy="769197"/>
            </a:xfrm>
            <a:custGeom>
              <a:avLst/>
              <a:gdLst/>
              <a:ahLst/>
              <a:cxnLst/>
              <a:rect r="r" b="b" t="t" l="l"/>
              <a:pathLst>
                <a:path h="769197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769197"/>
                  </a:lnTo>
                  <a:lnTo>
                    <a:pt x="0" y="769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3704828" cy="8644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37"/>
                </a:lnSpc>
              </a:pPr>
              <a:r>
                <a:rPr lang="en-US" sz="22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Tholkappian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4010" y="5900353"/>
            <a:ext cx="2778621" cy="471660"/>
            <a:chOff x="0" y="0"/>
            <a:chExt cx="3704828" cy="6288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04829" cy="628880"/>
            </a:xfrm>
            <a:custGeom>
              <a:avLst/>
              <a:gdLst/>
              <a:ahLst/>
              <a:cxnLst/>
              <a:rect r="r" b="b" t="t" l="l"/>
              <a:pathLst>
                <a:path h="628880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28880"/>
                  </a:lnTo>
                  <a:lnTo>
                    <a:pt x="0" y="62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3704828" cy="7241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37"/>
                </a:lnSpc>
              </a:pPr>
              <a:r>
                <a:rPr lang="en-US" sz="22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Sudhan 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08297" y="6500551"/>
            <a:ext cx="2778621" cy="471660"/>
            <a:chOff x="0" y="0"/>
            <a:chExt cx="3704828" cy="6288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04829" cy="628880"/>
            </a:xfrm>
            <a:custGeom>
              <a:avLst/>
              <a:gdLst/>
              <a:ahLst/>
              <a:cxnLst/>
              <a:rect r="r" b="b" t="t" l="l"/>
              <a:pathLst>
                <a:path h="628880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28880"/>
                  </a:lnTo>
                  <a:lnTo>
                    <a:pt x="0" y="62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3704828" cy="7241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37"/>
                </a:lnSpc>
              </a:pPr>
              <a:r>
                <a:rPr lang="en-US" sz="22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Siddarth Vijayan B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26751" y="7100749"/>
            <a:ext cx="2778621" cy="471660"/>
            <a:chOff x="0" y="0"/>
            <a:chExt cx="3704828" cy="6288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704829" cy="628880"/>
            </a:xfrm>
            <a:custGeom>
              <a:avLst/>
              <a:gdLst/>
              <a:ahLst/>
              <a:cxnLst/>
              <a:rect r="r" b="b" t="t" l="l"/>
              <a:pathLst>
                <a:path h="628880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28880"/>
                  </a:lnTo>
                  <a:lnTo>
                    <a:pt x="0" y="62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3704828" cy="7241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37"/>
                </a:lnSpc>
              </a:pPr>
              <a:r>
                <a:rPr lang="en-US" sz="22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Moulidharan 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334619" y="3909864"/>
            <a:ext cx="2778621" cy="406748"/>
            <a:chOff x="0" y="0"/>
            <a:chExt cx="3704828" cy="5423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04829" cy="542330"/>
            </a:xfrm>
            <a:custGeom>
              <a:avLst/>
              <a:gdLst/>
              <a:ahLst/>
              <a:cxnLst/>
              <a:rect r="r" b="b" t="t" l="l"/>
              <a:pathLst>
                <a:path h="542330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542330"/>
                  </a:lnTo>
                  <a:lnTo>
                    <a:pt x="0" y="542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704828" cy="5613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Role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285881" y="4694038"/>
            <a:ext cx="2778621" cy="452395"/>
            <a:chOff x="0" y="0"/>
            <a:chExt cx="3704828" cy="60319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Team Leader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334619" y="5350926"/>
            <a:ext cx="2778621" cy="452395"/>
            <a:chOff x="0" y="0"/>
            <a:chExt cx="3704828" cy="60319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Member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334619" y="5909985"/>
            <a:ext cx="2778621" cy="452395"/>
            <a:chOff x="0" y="0"/>
            <a:chExt cx="3704828" cy="60319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Member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334619" y="6530559"/>
            <a:ext cx="2778621" cy="452395"/>
            <a:chOff x="0" y="0"/>
            <a:chExt cx="3704828" cy="60319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Member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4342358" y="7100749"/>
            <a:ext cx="2778621" cy="452395"/>
            <a:chOff x="0" y="0"/>
            <a:chExt cx="3704828" cy="60319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Member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757964" y="3909864"/>
            <a:ext cx="2778621" cy="406748"/>
            <a:chOff x="0" y="0"/>
            <a:chExt cx="3704828" cy="54233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704829" cy="542330"/>
            </a:xfrm>
            <a:custGeom>
              <a:avLst/>
              <a:gdLst/>
              <a:ahLst/>
              <a:cxnLst/>
              <a:rect r="r" b="b" t="t" l="l"/>
              <a:pathLst>
                <a:path h="542330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542330"/>
                  </a:lnTo>
                  <a:lnTo>
                    <a:pt x="0" y="542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3704828" cy="5613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Affiliation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757964" y="4669779"/>
            <a:ext cx="2778621" cy="452395"/>
            <a:chOff x="0" y="0"/>
            <a:chExt cx="3704828" cy="60319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IIITS 2025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757964" y="5350926"/>
            <a:ext cx="2778621" cy="452395"/>
            <a:chOff x="0" y="0"/>
            <a:chExt cx="3704828" cy="60319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IIITS 2025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7757964" y="5927823"/>
            <a:ext cx="2778621" cy="452395"/>
            <a:chOff x="0" y="0"/>
            <a:chExt cx="3704828" cy="60319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IIITS 2025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7757964" y="6548566"/>
            <a:ext cx="2778621" cy="452395"/>
            <a:chOff x="0" y="0"/>
            <a:chExt cx="3704828" cy="603194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IIITS 2025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7757964" y="7120014"/>
            <a:ext cx="2778621" cy="452395"/>
            <a:chOff x="0" y="0"/>
            <a:chExt cx="3704828" cy="60319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704829" cy="603194"/>
            </a:xfrm>
            <a:custGeom>
              <a:avLst/>
              <a:gdLst/>
              <a:ahLst/>
              <a:cxnLst/>
              <a:rect r="r" b="b" t="t" l="l"/>
              <a:pathLst>
                <a:path h="603194" w="3704829">
                  <a:moveTo>
                    <a:pt x="0" y="0"/>
                  </a:moveTo>
                  <a:lnTo>
                    <a:pt x="3704829" y="0"/>
                  </a:lnTo>
                  <a:lnTo>
                    <a:pt x="3704829" y="603194"/>
                  </a:lnTo>
                  <a:lnTo>
                    <a:pt x="0" y="603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85725"/>
              <a:ext cx="3704828" cy="688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74"/>
                </a:lnSpc>
              </a:pPr>
              <a:r>
                <a:rPr lang="en-US" sz="2199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IIITS 2025</a:t>
              </a:r>
            </a:p>
          </p:txBody>
        </p:sp>
      </p:grpSp>
      <p:sp>
        <p:nvSpPr>
          <p:cNvPr name="Freeform 66" id="66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0" y="9364860"/>
            <a:ext cx="18288000" cy="922139"/>
            <a:chOff x="0" y="0"/>
            <a:chExt cx="24384000" cy="1229518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4384000" cy="1229487"/>
            </a:xfrm>
            <a:custGeom>
              <a:avLst/>
              <a:gdLst/>
              <a:ahLst/>
              <a:cxnLst/>
              <a:rect r="r" b="b" t="t" l="l"/>
              <a:pathLst>
                <a:path h="122948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29487"/>
                  </a:lnTo>
                  <a:lnTo>
                    <a:pt x="0" y="1229487"/>
                  </a:ln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24384000" cy="1277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Agentica sponsored by Station-S</a:t>
              </a:r>
            </a:p>
          </p:txBody>
        </p:sp>
      </p:grpSp>
      <p:sp>
        <p:nvSpPr>
          <p:cNvPr name="Freeform 70" id="70"/>
          <p:cNvSpPr/>
          <p:nvPr/>
        </p:nvSpPr>
        <p:spPr>
          <a:xfrm flipH="false" flipV="false" rot="0">
            <a:off x="13288806" y="316922"/>
            <a:ext cx="3354814" cy="1740188"/>
          </a:xfrm>
          <a:custGeom>
            <a:avLst/>
            <a:gdLst/>
            <a:ahLst/>
            <a:cxnLst/>
            <a:rect r="r" b="b" t="t" l="l"/>
            <a:pathLst>
              <a:path h="1740188" w="3354814">
                <a:moveTo>
                  <a:pt x="0" y="0"/>
                </a:moveTo>
                <a:lnTo>
                  <a:pt x="3354814" y="0"/>
                </a:lnTo>
                <a:lnTo>
                  <a:pt x="3354814" y="1740188"/>
                </a:lnTo>
                <a:lnTo>
                  <a:pt x="0" y="1740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296" r="0" b="-1129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5250" y="3855037"/>
            <a:ext cx="10959353" cy="1167445"/>
            <a:chOff x="0" y="0"/>
            <a:chExt cx="14612470" cy="15565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12469" cy="1556593"/>
            </a:xfrm>
            <a:custGeom>
              <a:avLst/>
              <a:gdLst/>
              <a:ahLst/>
              <a:cxnLst/>
              <a:rect r="r" b="b" t="t" l="l"/>
              <a:pathLst>
                <a:path h="1556593" w="14612469">
                  <a:moveTo>
                    <a:pt x="0" y="0"/>
                  </a:moveTo>
                  <a:lnTo>
                    <a:pt x="14612469" y="0"/>
                  </a:lnTo>
                  <a:lnTo>
                    <a:pt x="14612469" y="1556593"/>
                  </a:lnTo>
                  <a:lnTo>
                    <a:pt x="0" y="1556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14612470" cy="16994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49"/>
                </a:lnSpc>
              </a:pPr>
              <a:r>
                <a:rPr lang="en-US" sz="224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How GeoGuide AI Works: Machine Learning Meets Travel Technology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6667" y="4751732"/>
            <a:ext cx="647402" cy="647403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431546"/>
                  </a:moveTo>
                  <a:cubicBezTo>
                    <a:pt x="0" y="193294"/>
                    <a:pt x="193294" y="0"/>
                    <a:pt x="431546" y="0"/>
                  </a:cubicBezTo>
                  <a:cubicBezTo>
                    <a:pt x="432689" y="0"/>
                    <a:pt x="433959" y="381"/>
                    <a:pt x="434975" y="1016"/>
                  </a:cubicBezTo>
                  <a:lnTo>
                    <a:pt x="431546" y="6350"/>
                  </a:lnTo>
                  <a:lnTo>
                    <a:pt x="431546" y="0"/>
                  </a:lnTo>
                  <a:lnTo>
                    <a:pt x="431546" y="6350"/>
                  </a:lnTo>
                  <a:lnTo>
                    <a:pt x="431546" y="0"/>
                  </a:lnTo>
                  <a:cubicBezTo>
                    <a:pt x="669925" y="0"/>
                    <a:pt x="863219" y="193294"/>
                    <a:pt x="863219" y="431546"/>
                  </a:cubicBezTo>
                  <a:cubicBezTo>
                    <a:pt x="863219" y="433959"/>
                    <a:pt x="861822" y="436118"/>
                    <a:pt x="859663" y="437261"/>
                  </a:cubicBezTo>
                  <a:lnTo>
                    <a:pt x="856869" y="431546"/>
                  </a:lnTo>
                  <a:lnTo>
                    <a:pt x="863219" y="431546"/>
                  </a:lnTo>
                  <a:cubicBezTo>
                    <a:pt x="863219" y="669925"/>
                    <a:pt x="669925" y="863092"/>
                    <a:pt x="431673" y="863092"/>
                  </a:cubicBezTo>
                  <a:lnTo>
                    <a:pt x="431673" y="856742"/>
                  </a:lnTo>
                  <a:lnTo>
                    <a:pt x="431673" y="850392"/>
                  </a:lnTo>
                  <a:lnTo>
                    <a:pt x="431673" y="856742"/>
                  </a:lnTo>
                  <a:lnTo>
                    <a:pt x="431673" y="863092"/>
                  </a:lnTo>
                  <a:cubicBezTo>
                    <a:pt x="193294" y="863219"/>
                    <a:pt x="0" y="669925"/>
                    <a:pt x="0" y="431546"/>
                  </a:cubicBezTo>
                  <a:moveTo>
                    <a:pt x="12700" y="431546"/>
                  </a:moveTo>
                  <a:lnTo>
                    <a:pt x="6350" y="431546"/>
                  </a:lnTo>
                  <a:lnTo>
                    <a:pt x="12700" y="431546"/>
                  </a:lnTo>
                  <a:cubicBezTo>
                    <a:pt x="12700" y="662940"/>
                    <a:pt x="200279" y="850519"/>
                    <a:pt x="431546" y="850519"/>
                  </a:cubicBezTo>
                  <a:cubicBezTo>
                    <a:pt x="435102" y="850519"/>
                    <a:pt x="437896" y="853313"/>
                    <a:pt x="437896" y="856869"/>
                  </a:cubicBezTo>
                  <a:cubicBezTo>
                    <a:pt x="437896" y="860425"/>
                    <a:pt x="435102" y="863219"/>
                    <a:pt x="431546" y="863219"/>
                  </a:cubicBezTo>
                  <a:cubicBezTo>
                    <a:pt x="427990" y="863219"/>
                    <a:pt x="425196" y="860425"/>
                    <a:pt x="425196" y="856869"/>
                  </a:cubicBezTo>
                  <a:cubicBezTo>
                    <a:pt x="425196" y="853313"/>
                    <a:pt x="427990" y="850519"/>
                    <a:pt x="431546" y="850519"/>
                  </a:cubicBezTo>
                  <a:cubicBezTo>
                    <a:pt x="662940" y="850519"/>
                    <a:pt x="850392" y="662940"/>
                    <a:pt x="850392" y="431673"/>
                  </a:cubicBezTo>
                  <a:cubicBezTo>
                    <a:pt x="850392" y="429260"/>
                    <a:pt x="851789" y="427101"/>
                    <a:pt x="853948" y="425958"/>
                  </a:cubicBezTo>
                  <a:lnTo>
                    <a:pt x="856742" y="431673"/>
                  </a:lnTo>
                  <a:lnTo>
                    <a:pt x="850392" y="431673"/>
                  </a:lnTo>
                  <a:cubicBezTo>
                    <a:pt x="850519" y="200279"/>
                    <a:pt x="662940" y="12700"/>
                    <a:pt x="431546" y="12700"/>
                  </a:cubicBezTo>
                  <a:cubicBezTo>
                    <a:pt x="430403" y="12700"/>
                    <a:pt x="429133" y="12319"/>
                    <a:pt x="428117" y="11684"/>
                  </a:cubicBezTo>
                  <a:lnTo>
                    <a:pt x="431546" y="6350"/>
                  </a:lnTo>
                  <a:lnTo>
                    <a:pt x="431546" y="12700"/>
                  </a:lnTo>
                  <a:cubicBezTo>
                    <a:pt x="200279" y="12700"/>
                    <a:pt x="12700" y="200279"/>
                    <a:pt x="12700" y="431546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51743" y="4751732"/>
            <a:ext cx="420688" cy="675580"/>
            <a:chOff x="0" y="0"/>
            <a:chExt cx="433760" cy="6965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3760" cy="696573"/>
            </a:xfrm>
            <a:custGeom>
              <a:avLst/>
              <a:gdLst/>
              <a:ahLst/>
              <a:cxnLst/>
              <a:rect r="r" b="b" t="t" l="l"/>
              <a:pathLst>
                <a:path h="696573" w="433760">
                  <a:moveTo>
                    <a:pt x="0" y="0"/>
                  </a:moveTo>
                  <a:lnTo>
                    <a:pt x="433760" y="0"/>
                  </a:lnTo>
                  <a:lnTo>
                    <a:pt x="433760" y="696573"/>
                  </a:lnTo>
                  <a:lnTo>
                    <a:pt x="0" y="696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433760" cy="6584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1001" y="4641962"/>
            <a:ext cx="3659684" cy="1814512"/>
            <a:chOff x="0" y="0"/>
            <a:chExt cx="4879578" cy="2419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79579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4879578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GeoGuide utilizes powerful Machine Learning algorithms to analyze vast amounts of data.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919884" y="4730569"/>
            <a:ext cx="647402" cy="647402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431546"/>
                  </a:moveTo>
                  <a:cubicBezTo>
                    <a:pt x="0" y="193294"/>
                    <a:pt x="193294" y="0"/>
                    <a:pt x="431546" y="0"/>
                  </a:cubicBezTo>
                  <a:cubicBezTo>
                    <a:pt x="432689" y="0"/>
                    <a:pt x="433959" y="381"/>
                    <a:pt x="434975" y="1016"/>
                  </a:cubicBezTo>
                  <a:lnTo>
                    <a:pt x="431546" y="6350"/>
                  </a:lnTo>
                  <a:lnTo>
                    <a:pt x="431546" y="0"/>
                  </a:lnTo>
                  <a:lnTo>
                    <a:pt x="431546" y="6350"/>
                  </a:lnTo>
                  <a:lnTo>
                    <a:pt x="431546" y="0"/>
                  </a:lnTo>
                  <a:cubicBezTo>
                    <a:pt x="669925" y="0"/>
                    <a:pt x="863219" y="193294"/>
                    <a:pt x="863219" y="431546"/>
                  </a:cubicBezTo>
                  <a:cubicBezTo>
                    <a:pt x="863219" y="433959"/>
                    <a:pt x="861822" y="436118"/>
                    <a:pt x="859663" y="437261"/>
                  </a:cubicBezTo>
                  <a:lnTo>
                    <a:pt x="856869" y="431546"/>
                  </a:lnTo>
                  <a:lnTo>
                    <a:pt x="863219" y="431546"/>
                  </a:lnTo>
                  <a:cubicBezTo>
                    <a:pt x="863219" y="669925"/>
                    <a:pt x="669925" y="863092"/>
                    <a:pt x="431673" y="863092"/>
                  </a:cubicBezTo>
                  <a:lnTo>
                    <a:pt x="431673" y="856742"/>
                  </a:lnTo>
                  <a:lnTo>
                    <a:pt x="431673" y="850392"/>
                  </a:lnTo>
                  <a:lnTo>
                    <a:pt x="431673" y="856742"/>
                  </a:lnTo>
                  <a:lnTo>
                    <a:pt x="431673" y="863092"/>
                  </a:lnTo>
                  <a:cubicBezTo>
                    <a:pt x="193294" y="863219"/>
                    <a:pt x="0" y="669925"/>
                    <a:pt x="0" y="431546"/>
                  </a:cubicBezTo>
                  <a:moveTo>
                    <a:pt x="12700" y="431546"/>
                  </a:moveTo>
                  <a:lnTo>
                    <a:pt x="6350" y="431546"/>
                  </a:lnTo>
                  <a:lnTo>
                    <a:pt x="12700" y="431546"/>
                  </a:lnTo>
                  <a:cubicBezTo>
                    <a:pt x="12700" y="662940"/>
                    <a:pt x="200279" y="850519"/>
                    <a:pt x="431546" y="850519"/>
                  </a:cubicBezTo>
                  <a:cubicBezTo>
                    <a:pt x="435102" y="850519"/>
                    <a:pt x="437896" y="853313"/>
                    <a:pt x="437896" y="856869"/>
                  </a:cubicBezTo>
                  <a:cubicBezTo>
                    <a:pt x="437896" y="860425"/>
                    <a:pt x="435102" y="863219"/>
                    <a:pt x="431546" y="863219"/>
                  </a:cubicBezTo>
                  <a:cubicBezTo>
                    <a:pt x="427990" y="863219"/>
                    <a:pt x="425196" y="860425"/>
                    <a:pt x="425196" y="856869"/>
                  </a:cubicBezTo>
                  <a:cubicBezTo>
                    <a:pt x="425196" y="853313"/>
                    <a:pt x="427990" y="850519"/>
                    <a:pt x="431546" y="850519"/>
                  </a:cubicBezTo>
                  <a:cubicBezTo>
                    <a:pt x="662940" y="850519"/>
                    <a:pt x="850392" y="662940"/>
                    <a:pt x="850392" y="431673"/>
                  </a:cubicBezTo>
                  <a:cubicBezTo>
                    <a:pt x="850392" y="429260"/>
                    <a:pt x="851789" y="427101"/>
                    <a:pt x="853948" y="425958"/>
                  </a:cubicBezTo>
                  <a:lnTo>
                    <a:pt x="856742" y="431673"/>
                  </a:lnTo>
                  <a:lnTo>
                    <a:pt x="850392" y="431673"/>
                  </a:lnTo>
                  <a:cubicBezTo>
                    <a:pt x="850519" y="200279"/>
                    <a:pt x="662940" y="12700"/>
                    <a:pt x="431546" y="12700"/>
                  </a:cubicBezTo>
                  <a:cubicBezTo>
                    <a:pt x="430403" y="12700"/>
                    <a:pt x="429133" y="12319"/>
                    <a:pt x="428117" y="11684"/>
                  </a:cubicBezTo>
                  <a:lnTo>
                    <a:pt x="431546" y="6350"/>
                  </a:lnTo>
                  <a:lnTo>
                    <a:pt x="431546" y="12700"/>
                  </a:lnTo>
                  <a:cubicBezTo>
                    <a:pt x="200279" y="12700"/>
                    <a:pt x="12700" y="200279"/>
                    <a:pt x="12700" y="431546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019013" y="4751732"/>
            <a:ext cx="446815" cy="535205"/>
            <a:chOff x="0" y="0"/>
            <a:chExt cx="473472" cy="5671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3472" cy="567135"/>
            </a:xfrm>
            <a:custGeom>
              <a:avLst/>
              <a:gdLst/>
              <a:ahLst/>
              <a:cxnLst/>
              <a:rect r="r" b="b" t="t" l="l"/>
              <a:pathLst>
                <a:path h="567135" w="473472">
                  <a:moveTo>
                    <a:pt x="0" y="0"/>
                  </a:moveTo>
                  <a:lnTo>
                    <a:pt x="473472" y="0"/>
                  </a:lnTo>
                  <a:lnTo>
                    <a:pt x="47347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473472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871674" y="4756495"/>
            <a:ext cx="3659684" cy="1814512"/>
            <a:chOff x="0" y="0"/>
            <a:chExt cx="4879578" cy="24193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9579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4879578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algorithms understand traveler preferences and predict optimal travel plans.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8261" y="6595459"/>
            <a:ext cx="647402" cy="647402"/>
            <a:chOff x="0" y="0"/>
            <a:chExt cx="863203" cy="8632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431546"/>
                  </a:moveTo>
                  <a:cubicBezTo>
                    <a:pt x="0" y="193294"/>
                    <a:pt x="193294" y="0"/>
                    <a:pt x="431546" y="0"/>
                  </a:cubicBezTo>
                  <a:cubicBezTo>
                    <a:pt x="432689" y="0"/>
                    <a:pt x="433959" y="381"/>
                    <a:pt x="434975" y="1016"/>
                  </a:cubicBezTo>
                  <a:lnTo>
                    <a:pt x="431546" y="6350"/>
                  </a:lnTo>
                  <a:lnTo>
                    <a:pt x="431546" y="0"/>
                  </a:lnTo>
                  <a:lnTo>
                    <a:pt x="431546" y="6350"/>
                  </a:lnTo>
                  <a:lnTo>
                    <a:pt x="431546" y="0"/>
                  </a:lnTo>
                  <a:cubicBezTo>
                    <a:pt x="669925" y="0"/>
                    <a:pt x="863219" y="193294"/>
                    <a:pt x="863219" y="431546"/>
                  </a:cubicBezTo>
                  <a:cubicBezTo>
                    <a:pt x="863219" y="433959"/>
                    <a:pt x="861822" y="436118"/>
                    <a:pt x="859663" y="437261"/>
                  </a:cubicBezTo>
                  <a:lnTo>
                    <a:pt x="856869" y="431546"/>
                  </a:lnTo>
                  <a:lnTo>
                    <a:pt x="863219" y="431546"/>
                  </a:lnTo>
                  <a:cubicBezTo>
                    <a:pt x="863219" y="669925"/>
                    <a:pt x="669925" y="863092"/>
                    <a:pt x="431673" y="863092"/>
                  </a:cubicBezTo>
                  <a:lnTo>
                    <a:pt x="431673" y="856742"/>
                  </a:lnTo>
                  <a:lnTo>
                    <a:pt x="431673" y="850392"/>
                  </a:lnTo>
                  <a:lnTo>
                    <a:pt x="431673" y="856742"/>
                  </a:lnTo>
                  <a:lnTo>
                    <a:pt x="431673" y="863092"/>
                  </a:lnTo>
                  <a:cubicBezTo>
                    <a:pt x="193294" y="863219"/>
                    <a:pt x="0" y="669925"/>
                    <a:pt x="0" y="431546"/>
                  </a:cubicBezTo>
                  <a:moveTo>
                    <a:pt x="12700" y="431546"/>
                  </a:moveTo>
                  <a:lnTo>
                    <a:pt x="6350" y="431546"/>
                  </a:lnTo>
                  <a:lnTo>
                    <a:pt x="12700" y="431546"/>
                  </a:lnTo>
                  <a:cubicBezTo>
                    <a:pt x="12700" y="662940"/>
                    <a:pt x="200279" y="850519"/>
                    <a:pt x="431546" y="850519"/>
                  </a:cubicBezTo>
                  <a:cubicBezTo>
                    <a:pt x="435102" y="850519"/>
                    <a:pt x="437896" y="853313"/>
                    <a:pt x="437896" y="856869"/>
                  </a:cubicBezTo>
                  <a:cubicBezTo>
                    <a:pt x="437896" y="860425"/>
                    <a:pt x="435102" y="863219"/>
                    <a:pt x="431546" y="863219"/>
                  </a:cubicBezTo>
                  <a:cubicBezTo>
                    <a:pt x="427990" y="863219"/>
                    <a:pt x="425196" y="860425"/>
                    <a:pt x="425196" y="856869"/>
                  </a:cubicBezTo>
                  <a:cubicBezTo>
                    <a:pt x="425196" y="853313"/>
                    <a:pt x="427990" y="850519"/>
                    <a:pt x="431546" y="850519"/>
                  </a:cubicBezTo>
                  <a:cubicBezTo>
                    <a:pt x="662940" y="850519"/>
                    <a:pt x="850392" y="662940"/>
                    <a:pt x="850392" y="431673"/>
                  </a:cubicBezTo>
                  <a:cubicBezTo>
                    <a:pt x="850392" y="429260"/>
                    <a:pt x="851789" y="427101"/>
                    <a:pt x="853948" y="425958"/>
                  </a:cubicBezTo>
                  <a:lnTo>
                    <a:pt x="856742" y="431673"/>
                  </a:lnTo>
                  <a:lnTo>
                    <a:pt x="850392" y="431673"/>
                  </a:lnTo>
                  <a:cubicBezTo>
                    <a:pt x="850519" y="200279"/>
                    <a:pt x="662940" y="12700"/>
                    <a:pt x="431546" y="12700"/>
                  </a:cubicBezTo>
                  <a:cubicBezTo>
                    <a:pt x="430403" y="12700"/>
                    <a:pt x="429133" y="12319"/>
                    <a:pt x="428117" y="11684"/>
                  </a:cubicBezTo>
                  <a:lnTo>
                    <a:pt x="431546" y="6350"/>
                  </a:lnTo>
                  <a:lnTo>
                    <a:pt x="431546" y="12700"/>
                  </a:lnTo>
                  <a:cubicBezTo>
                    <a:pt x="200279" y="12700"/>
                    <a:pt x="12700" y="200279"/>
                    <a:pt x="12700" y="431546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290949" y="6606869"/>
            <a:ext cx="481482" cy="573843"/>
            <a:chOff x="0" y="0"/>
            <a:chExt cx="475853" cy="56713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5853" cy="567135"/>
            </a:xfrm>
            <a:custGeom>
              <a:avLst/>
              <a:gdLst/>
              <a:ahLst/>
              <a:cxnLst/>
              <a:rect r="r" b="b" t="t" l="l"/>
              <a:pathLst>
                <a:path h="567135" w="475853">
                  <a:moveTo>
                    <a:pt x="0" y="0"/>
                  </a:moveTo>
                  <a:lnTo>
                    <a:pt x="475853" y="0"/>
                  </a:lnTo>
                  <a:lnTo>
                    <a:pt x="47585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38100"/>
              <a:ext cx="475853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80355" y="6576223"/>
            <a:ext cx="8524131" cy="907256"/>
            <a:chOff x="0" y="0"/>
            <a:chExt cx="11365508" cy="1209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The AI dynamically learns and adapts based on user interactions and feedback.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12130" y="549020"/>
            <a:ext cx="10177219" cy="785948"/>
            <a:chOff x="0" y="0"/>
            <a:chExt cx="13569625" cy="104793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569624" cy="1047930"/>
            </a:xfrm>
            <a:custGeom>
              <a:avLst/>
              <a:gdLst/>
              <a:ahLst/>
              <a:cxnLst/>
              <a:rect r="r" b="b" t="t" l="l"/>
              <a:pathLst>
                <a:path h="1047930" w="13569624">
                  <a:moveTo>
                    <a:pt x="0" y="0"/>
                  </a:moveTo>
                  <a:lnTo>
                    <a:pt x="13569624" y="0"/>
                  </a:lnTo>
                  <a:lnTo>
                    <a:pt x="13569624" y="1047930"/>
                  </a:lnTo>
                  <a:lnTo>
                    <a:pt x="0" y="1047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52400"/>
              <a:ext cx="13569625" cy="12003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99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Travel Planning Challenge: Complexity in a Connected World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95080" y="1458792"/>
            <a:ext cx="7805886" cy="907256"/>
            <a:chOff x="0" y="0"/>
            <a:chExt cx="10407848" cy="1209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Modern travel is complex, with countless options and fast-changing information.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52093" y="2595356"/>
            <a:ext cx="7805886" cy="907256"/>
            <a:chOff x="0" y="0"/>
            <a:chExt cx="10407848" cy="12096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Travellers need personalized recommendations, real-time insights, and seamless navigation.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12130" y="1521606"/>
            <a:ext cx="761876" cy="826399"/>
            <a:chOff x="0" y="0"/>
            <a:chExt cx="960802" cy="104217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7068" y="7667"/>
              <a:ext cx="946683" cy="1026858"/>
            </a:xfrm>
            <a:custGeom>
              <a:avLst/>
              <a:gdLst/>
              <a:ahLst/>
              <a:cxnLst/>
              <a:rect r="r" b="b" t="t" l="l"/>
              <a:pathLst>
                <a:path h="1026858" w="946683">
                  <a:moveTo>
                    <a:pt x="0" y="513352"/>
                  </a:moveTo>
                  <a:cubicBezTo>
                    <a:pt x="0" y="229843"/>
                    <a:pt x="211898" y="0"/>
                    <a:pt x="473271" y="0"/>
                  </a:cubicBezTo>
                  <a:cubicBezTo>
                    <a:pt x="734644" y="0"/>
                    <a:pt x="946683" y="229843"/>
                    <a:pt x="946683" y="513352"/>
                  </a:cubicBezTo>
                  <a:cubicBezTo>
                    <a:pt x="946683" y="796861"/>
                    <a:pt x="734786" y="1026857"/>
                    <a:pt x="473271" y="1026857"/>
                  </a:cubicBezTo>
                  <a:cubicBezTo>
                    <a:pt x="211756" y="1026857"/>
                    <a:pt x="0" y="797014"/>
                    <a:pt x="0" y="513352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60817" cy="1042187"/>
            </a:xfrm>
            <a:custGeom>
              <a:avLst/>
              <a:gdLst/>
              <a:ahLst/>
              <a:cxnLst/>
              <a:rect r="r" b="b" t="t" l="l"/>
              <a:pathLst>
                <a:path h="1042187" w="960817">
                  <a:moveTo>
                    <a:pt x="0" y="521019"/>
                  </a:moveTo>
                  <a:cubicBezTo>
                    <a:pt x="0" y="233370"/>
                    <a:pt x="215149" y="0"/>
                    <a:pt x="480339" y="0"/>
                  </a:cubicBezTo>
                  <a:cubicBezTo>
                    <a:pt x="481611" y="0"/>
                    <a:pt x="483025" y="460"/>
                    <a:pt x="484156" y="1227"/>
                  </a:cubicBezTo>
                  <a:lnTo>
                    <a:pt x="480339" y="7667"/>
                  </a:lnTo>
                  <a:lnTo>
                    <a:pt x="480339" y="0"/>
                  </a:lnTo>
                  <a:lnTo>
                    <a:pt x="480339" y="7667"/>
                  </a:lnTo>
                  <a:lnTo>
                    <a:pt x="480339" y="0"/>
                  </a:lnTo>
                  <a:cubicBezTo>
                    <a:pt x="745670" y="0"/>
                    <a:pt x="960817" y="233370"/>
                    <a:pt x="960817" y="521019"/>
                  </a:cubicBezTo>
                  <a:cubicBezTo>
                    <a:pt x="960817" y="523932"/>
                    <a:pt x="959264" y="526539"/>
                    <a:pt x="956861" y="527919"/>
                  </a:cubicBezTo>
                  <a:lnTo>
                    <a:pt x="953751" y="521019"/>
                  </a:lnTo>
                  <a:lnTo>
                    <a:pt x="960817" y="521019"/>
                  </a:lnTo>
                  <a:cubicBezTo>
                    <a:pt x="960817" y="808821"/>
                    <a:pt x="745670" y="1042037"/>
                    <a:pt x="480480" y="1042037"/>
                  </a:cubicBezTo>
                  <a:lnTo>
                    <a:pt x="480480" y="1034371"/>
                  </a:lnTo>
                  <a:lnTo>
                    <a:pt x="480480" y="1026704"/>
                  </a:lnTo>
                  <a:lnTo>
                    <a:pt x="480480" y="1034371"/>
                  </a:lnTo>
                  <a:lnTo>
                    <a:pt x="480480" y="1042037"/>
                  </a:lnTo>
                  <a:cubicBezTo>
                    <a:pt x="215149" y="1042187"/>
                    <a:pt x="0" y="808821"/>
                    <a:pt x="0" y="521019"/>
                  </a:cubicBezTo>
                  <a:moveTo>
                    <a:pt x="14136" y="521019"/>
                  </a:moveTo>
                  <a:lnTo>
                    <a:pt x="7068" y="521019"/>
                  </a:lnTo>
                  <a:lnTo>
                    <a:pt x="14136" y="521019"/>
                  </a:lnTo>
                  <a:cubicBezTo>
                    <a:pt x="14136" y="800388"/>
                    <a:pt x="222924" y="1026857"/>
                    <a:pt x="480339" y="1026857"/>
                  </a:cubicBezTo>
                  <a:cubicBezTo>
                    <a:pt x="484297" y="1026857"/>
                    <a:pt x="487407" y="1030231"/>
                    <a:pt x="487407" y="1034524"/>
                  </a:cubicBezTo>
                  <a:cubicBezTo>
                    <a:pt x="487407" y="1038817"/>
                    <a:pt x="484297" y="1042187"/>
                    <a:pt x="480339" y="1042187"/>
                  </a:cubicBezTo>
                  <a:cubicBezTo>
                    <a:pt x="476381" y="1042187"/>
                    <a:pt x="473271" y="1038817"/>
                    <a:pt x="473271" y="1034524"/>
                  </a:cubicBezTo>
                  <a:cubicBezTo>
                    <a:pt x="473271" y="1030231"/>
                    <a:pt x="476381" y="1026857"/>
                    <a:pt x="480339" y="1026857"/>
                  </a:cubicBezTo>
                  <a:cubicBezTo>
                    <a:pt x="737896" y="1026857"/>
                    <a:pt x="946542" y="800388"/>
                    <a:pt x="946542" y="521172"/>
                  </a:cubicBezTo>
                  <a:cubicBezTo>
                    <a:pt x="946542" y="518259"/>
                    <a:pt x="948097" y="515652"/>
                    <a:pt x="950500" y="514272"/>
                  </a:cubicBezTo>
                  <a:lnTo>
                    <a:pt x="953610" y="521172"/>
                  </a:lnTo>
                  <a:lnTo>
                    <a:pt x="946542" y="521172"/>
                  </a:lnTo>
                  <a:cubicBezTo>
                    <a:pt x="946683" y="241803"/>
                    <a:pt x="737896" y="15333"/>
                    <a:pt x="480339" y="15333"/>
                  </a:cubicBezTo>
                  <a:cubicBezTo>
                    <a:pt x="479067" y="15333"/>
                    <a:pt x="477653" y="14873"/>
                    <a:pt x="476522" y="14106"/>
                  </a:cubicBezTo>
                  <a:lnTo>
                    <a:pt x="480339" y="7667"/>
                  </a:lnTo>
                  <a:lnTo>
                    <a:pt x="480339" y="15333"/>
                  </a:lnTo>
                  <a:cubicBezTo>
                    <a:pt x="222924" y="15333"/>
                    <a:pt x="14136" y="241803"/>
                    <a:pt x="14136" y="521019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613504" y="1653252"/>
            <a:ext cx="366851" cy="675580"/>
            <a:chOff x="0" y="0"/>
            <a:chExt cx="401388" cy="73918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01388" cy="739181"/>
            </a:xfrm>
            <a:custGeom>
              <a:avLst/>
              <a:gdLst/>
              <a:ahLst/>
              <a:cxnLst/>
              <a:rect r="r" b="b" t="t" l="l"/>
              <a:pathLst>
                <a:path h="739181" w="401388">
                  <a:moveTo>
                    <a:pt x="0" y="0"/>
                  </a:moveTo>
                  <a:lnTo>
                    <a:pt x="401388" y="0"/>
                  </a:lnTo>
                  <a:lnTo>
                    <a:pt x="401388" y="739181"/>
                  </a:lnTo>
                  <a:lnTo>
                    <a:pt x="0" y="739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38100"/>
              <a:ext cx="401388" cy="70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370855" y="2699461"/>
            <a:ext cx="803151" cy="803151"/>
          </a:xfrm>
          <a:custGeom>
            <a:avLst/>
            <a:gdLst/>
            <a:ahLst/>
            <a:cxnLst/>
            <a:rect r="r" b="b" t="t" l="l"/>
            <a:pathLst>
              <a:path h="803151" w="803151">
                <a:moveTo>
                  <a:pt x="0" y="0"/>
                </a:moveTo>
                <a:lnTo>
                  <a:pt x="803151" y="0"/>
                </a:lnTo>
                <a:lnTo>
                  <a:pt x="803151" y="803151"/>
                </a:lnTo>
                <a:lnTo>
                  <a:pt x="0" y="803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574556" y="2811965"/>
            <a:ext cx="395750" cy="474038"/>
            <a:chOff x="0" y="0"/>
            <a:chExt cx="473472" cy="56713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73472" cy="567135"/>
            </a:xfrm>
            <a:custGeom>
              <a:avLst/>
              <a:gdLst/>
              <a:ahLst/>
              <a:cxnLst/>
              <a:rect r="r" b="b" t="t" l="l"/>
              <a:pathLst>
                <a:path h="567135" w="473472">
                  <a:moveTo>
                    <a:pt x="0" y="0"/>
                  </a:moveTo>
                  <a:lnTo>
                    <a:pt x="473472" y="0"/>
                  </a:lnTo>
                  <a:lnTo>
                    <a:pt x="47347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38100"/>
              <a:ext cx="473472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0" y="9662498"/>
            <a:ext cx="18288000" cy="624501"/>
            <a:chOff x="0" y="0"/>
            <a:chExt cx="24384000" cy="83266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4384000" cy="832612"/>
            </a:xfrm>
            <a:custGeom>
              <a:avLst/>
              <a:gdLst/>
              <a:ahLst/>
              <a:cxnLst/>
              <a:rect r="r" b="b" t="t" l="l"/>
              <a:pathLst>
                <a:path h="8326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32612"/>
                  </a:lnTo>
                  <a:lnTo>
                    <a:pt x="0" y="832612"/>
                  </a:ln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24384000" cy="880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Agentica sponsored by Station-S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589717" y="7811421"/>
            <a:ext cx="9144000" cy="461665"/>
            <a:chOff x="0" y="0"/>
            <a:chExt cx="12192000" cy="61555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2192000" cy="615553"/>
            </a:xfrm>
            <a:custGeom>
              <a:avLst/>
              <a:gdLst/>
              <a:ahLst/>
              <a:cxnLst/>
              <a:rect r="r" b="b" t="t" l="l"/>
              <a:pathLst>
                <a:path h="615553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9525"/>
              <a:ext cx="12192000" cy="6250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24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Features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019611" y="8625511"/>
            <a:ext cx="2989792" cy="452046"/>
            <a:chOff x="0" y="0"/>
            <a:chExt cx="3986390" cy="602728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986390" cy="602728"/>
            </a:xfrm>
            <a:custGeom>
              <a:avLst/>
              <a:gdLst/>
              <a:ahLst/>
              <a:cxnLst/>
              <a:rect r="r" b="b" t="t" l="l"/>
              <a:pathLst>
                <a:path h="602728" w="3986390">
                  <a:moveTo>
                    <a:pt x="0" y="0"/>
                  </a:moveTo>
                  <a:lnTo>
                    <a:pt x="3986390" y="0"/>
                  </a:lnTo>
                  <a:lnTo>
                    <a:pt x="3986390" y="602728"/>
                  </a:lnTo>
                  <a:lnTo>
                    <a:pt x="0" y="6027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0"/>
              <a:ext cx="3986390" cy="6027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5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Personalized Travel 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289802" y="8485065"/>
            <a:ext cx="647402" cy="647403"/>
            <a:chOff x="0" y="0"/>
            <a:chExt cx="863203" cy="863203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431546"/>
                  </a:moveTo>
                  <a:cubicBezTo>
                    <a:pt x="0" y="193294"/>
                    <a:pt x="193294" y="0"/>
                    <a:pt x="431546" y="0"/>
                  </a:cubicBezTo>
                  <a:cubicBezTo>
                    <a:pt x="432689" y="0"/>
                    <a:pt x="433959" y="381"/>
                    <a:pt x="434975" y="1016"/>
                  </a:cubicBezTo>
                  <a:lnTo>
                    <a:pt x="431546" y="6350"/>
                  </a:lnTo>
                  <a:lnTo>
                    <a:pt x="431546" y="0"/>
                  </a:lnTo>
                  <a:lnTo>
                    <a:pt x="431546" y="6350"/>
                  </a:lnTo>
                  <a:lnTo>
                    <a:pt x="431546" y="0"/>
                  </a:lnTo>
                  <a:cubicBezTo>
                    <a:pt x="669925" y="0"/>
                    <a:pt x="863219" y="193294"/>
                    <a:pt x="863219" y="431546"/>
                  </a:cubicBezTo>
                  <a:cubicBezTo>
                    <a:pt x="863219" y="433959"/>
                    <a:pt x="861822" y="436118"/>
                    <a:pt x="859663" y="437261"/>
                  </a:cubicBezTo>
                  <a:lnTo>
                    <a:pt x="856869" y="431546"/>
                  </a:lnTo>
                  <a:lnTo>
                    <a:pt x="863219" y="431546"/>
                  </a:lnTo>
                  <a:cubicBezTo>
                    <a:pt x="863219" y="669925"/>
                    <a:pt x="669925" y="863092"/>
                    <a:pt x="431673" y="863092"/>
                  </a:cubicBezTo>
                  <a:lnTo>
                    <a:pt x="431673" y="856742"/>
                  </a:lnTo>
                  <a:lnTo>
                    <a:pt x="431673" y="850392"/>
                  </a:lnTo>
                  <a:lnTo>
                    <a:pt x="431673" y="856742"/>
                  </a:lnTo>
                  <a:lnTo>
                    <a:pt x="431673" y="863092"/>
                  </a:lnTo>
                  <a:cubicBezTo>
                    <a:pt x="193294" y="863219"/>
                    <a:pt x="0" y="669925"/>
                    <a:pt x="0" y="431546"/>
                  </a:cubicBezTo>
                  <a:moveTo>
                    <a:pt x="12700" y="431546"/>
                  </a:moveTo>
                  <a:lnTo>
                    <a:pt x="6350" y="431546"/>
                  </a:lnTo>
                  <a:lnTo>
                    <a:pt x="12700" y="431546"/>
                  </a:lnTo>
                  <a:cubicBezTo>
                    <a:pt x="12700" y="662940"/>
                    <a:pt x="200279" y="850519"/>
                    <a:pt x="431546" y="850519"/>
                  </a:cubicBezTo>
                  <a:cubicBezTo>
                    <a:pt x="435102" y="850519"/>
                    <a:pt x="437896" y="853313"/>
                    <a:pt x="437896" y="856869"/>
                  </a:cubicBezTo>
                  <a:cubicBezTo>
                    <a:pt x="437896" y="860425"/>
                    <a:pt x="435102" y="863219"/>
                    <a:pt x="431546" y="863219"/>
                  </a:cubicBezTo>
                  <a:cubicBezTo>
                    <a:pt x="427990" y="863219"/>
                    <a:pt x="425196" y="860425"/>
                    <a:pt x="425196" y="856869"/>
                  </a:cubicBezTo>
                  <a:cubicBezTo>
                    <a:pt x="425196" y="853313"/>
                    <a:pt x="427990" y="850519"/>
                    <a:pt x="431546" y="850519"/>
                  </a:cubicBezTo>
                  <a:cubicBezTo>
                    <a:pt x="662940" y="850519"/>
                    <a:pt x="850392" y="662940"/>
                    <a:pt x="850392" y="431673"/>
                  </a:cubicBezTo>
                  <a:cubicBezTo>
                    <a:pt x="850392" y="429260"/>
                    <a:pt x="851789" y="427101"/>
                    <a:pt x="853948" y="425958"/>
                  </a:cubicBezTo>
                  <a:lnTo>
                    <a:pt x="856742" y="431673"/>
                  </a:lnTo>
                  <a:lnTo>
                    <a:pt x="850392" y="431673"/>
                  </a:lnTo>
                  <a:cubicBezTo>
                    <a:pt x="850519" y="200279"/>
                    <a:pt x="662940" y="12700"/>
                    <a:pt x="431546" y="12700"/>
                  </a:cubicBezTo>
                  <a:cubicBezTo>
                    <a:pt x="430403" y="12700"/>
                    <a:pt x="429133" y="12319"/>
                    <a:pt x="428117" y="11684"/>
                  </a:cubicBezTo>
                  <a:lnTo>
                    <a:pt x="431546" y="6350"/>
                  </a:lnTo>
                  <a:lnTo>
                    <a:pt x="431546" y="12700"/>
                  </a:lnTo>
                  <a:cubicBezTo>
                    <a:pt x="200279" y="12700"/>
                    <a:pt x="12700" y="200279"/>
                    <a:pt x="12700" y="431546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479138" y="8485065"/>
            <a:ext cx="311013" cy="598167"/>
            <a:chOff x="0" y="0"/>
            <a:chExt cx="294878" cy="567135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94878" cy="567135"/>
            </a:xfrm>
            <a:custGeom>
              <a:avLst/>
              <a:gdLst/>
              <a:ahLst/>
              <a:cxnLst/>
              <a:rect r="r" b="b" t="t" l="l"/>
              <a:pathLst>
                <a:path h="567135" w="294878">
                  <a:moveTo>
                    <a:pt x="0" y="0"/>
                  </a:moveTo>
                  <a:lnTo>
                    <a:pt x="294878" y="0"/>
                  </a:lnTo>
                  <a:lnTo>
                    <a:pt x="29487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38100"/>
              <a:ext cx="294878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4619004" y="8655562"/>
            <a:ext cx="2214715" cy="461665"/>
            <a:chOff x="0" y="0"/>
            <a:chExt cx="2952953" cy="615553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2952953" cy="615553"/>
            </a:xfrm>
            <a:custGeom>
              <a:avLst/>
              <a:gdLst/>
              <a:ahLst/>
              <a:cxnLst/>
              <a:rect r="r" b="b" t="t" l="l"/>
              <a:pathLst>
                <a:path h="615553" w="2952953">
                  <a:moveTo>
                    <a:pt x="0" y="0"/>
                  </a:moveTo>
                  <a:lnTo>
                    <a:pt x="2952953" y="0"/>
                  </a:lnTo>
                  <a:lnTo>
                    <a:pt x="2952953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47625"/>
              <a:ext cx="2952953" cy="6631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2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LiveUpdates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3828726" y="8562694"/>
            <a:ext cx="647402" cy="647402"/>
            <a:chOff x="0" y="0"/>
            <a:chExt cx="863203" cy="863203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431546"/>
                  </a:moveTo>
                  <a:cubicBezTo>
                    <a:pt x="0" y="193294"/>
                    <a:pt x="193294" y="0"/>
                    <a:pt x="431546" y="0"/>
                  </a:cubicBezTo>
                  <a:cubicBezTo>
                    <a:pt x="432689" y="0"/>
                    <a:pt x="433959" y="381"/>
                    <a:pt x="434975" y="1016"/>
                  </a:cubicBezTo>
                  <a:lnTo>
                    <a:pt x="431546" y="6350"/>
                  </a:lnTo>
                  <a:lnTo>
                    <a:pt x="431546" y="0"/>
                  </a:lnTo>
                  <a:lnTo>
                    <a:pt x="431546" y="6350"/>
                  </a:lnTo>
                  <a:lnTo>
                    <a:pt x="431546" y="0"/>
                  </a:lnTo>
                  <a:cubicBezTo>
                    <a:pt x="669925" y="0"/>
                    <a:pt x="863219" y="193294"/>
                    <a:pt x="863219" y="431546"/>
                  </a:cubicBezTo>
                  <a:cubicBezTo>
                    <a:pt x="863219" y="433959"/>
                    <a:pt x="861822" y="436118"/>
                    <a:pt x="859663" y="437261"/>
                  </a:cubicBezTo>
                  <a:lnTo>
                    <a:pt x="856869" y="431546"/>
                  </a:lnTo>
                  <a:lnTo>
                    <a:pt x="863219" y="431546"/>
                  </a:lnTo>
                  <a:cubicBezTo>
                    <a:pt x="863219" y="669925"/>
                    <a:pt x="669925" y="863092"/>
                    <a:pt x="431673" y="863092"/>
                  </a:cubicBezTo>
                  <a:lnTo>
                    <a:pt x="431673" y="856742"/>
                  </a:lnTo>
                  <a:lnTo>
                    <a:pt x="431673" y="850392"/>
                  </a:lnTo>
                  <a:lnTo>
                    <a:pt x="431673" y="856742"/>
                  </a:lnTo>
                  <a:lnTo>
                    <a:pt x="431673" y="863092"/>
                  </a:lnTo>
                  <a:cubicBezTo>
                    <a:pt x="193294" y="863219"/>
                    <a:pt x="0" y="669925"/>
                    <a:pt x="0" y="431546"/>
                  </a:cubicBezTo>
                  <a:moveTo>
                    <a:pt x="12700" y="431546"/>
                  </a:moveTo>
                  <a:lnTo>
                    <a:pt x="6350" y="431546"/>
                  </a:lnTo>
                  <a:lnTo>
                    <a:pt x="12700" y="431546"/>
                  </a:lnTo>
                  <a:cubicBezTo>
                    <a:pt x="12700" y="662940"/>
                    <a:pt x="200279" y="850519"/>
                    <a:pt x="431546" y="850519"/>
                  </a:cubicBezTo>
                  <a:cubicBezTo>
                    <a:pt x="435102" y="850519"/>
                    <a:pt x="437896" y="853313"/>
                    <a:pt x="437896" y="856869"/>
                  </a:cubicBezTo>
                  <a:cubicBezTo>
                    <a:pt x="437896" y="860425"/>
                    <a:pt x="435102" y="863219"/>
                    <a:pt x="431546" y="863219"/>
                  </a:cubicBezTo>
                  <a:cubicBezTo>
                    <a:pt x="427990" y="863219"/>
                    <a:pt x="425196" y="860425"/>
                    <a:pt x="425196" y="856869"/>
                  </a:cubicBezTo>
                  <a:cubicBezTo>
                    <a:pt x="425196" y="853313"/>
                    <a:pt x="427990" y="850519"/>
                    <a:pt x="431546" y="850519"/>
                  </a:cubicBezTo>
                  <a:cubicBezTo>
                    <a:pt x="662940" y="850519"/>
                    <a:pt x="850392" y="662940"/>
                    <a:pt x="850392" y="431673"/>
                  </a:cubicBezTo>
                  <a:cubicBezTo>
                    <a:pt x="850392" y="429260"/>
                    <a:pt x="851789" y="427101"/>
                    <a:pt x="853948" y="425958"/>
                  </a:cubicBezTo>
                  <a:lnTo>
                    <a:pt x="856742" y="431673"/>
                  </a:lnTo>
                  <a:lnTo>
                    <a:pt x="850392" y="431673"/>
                  </a:lnTo>
                  <a:cubicBezTo>
                    <a:pt x="850519" y="200279"/>
                    <a:pt x="662940" y="12700"/>
                    <a:pt x="431546" y="12700"/>
                  </a:cubicBezTo>
                  <a:cubicBezTo>
                    <a:pt x="430403" y="12700"/>
                    <a:pt x="429133" y="12319"/>
                    <a:pt x="428117" y="11684"/>
                  </a:cubicBezTo>
                  <a:lnTo>
                    <a:pt x="431546" y="6350"/>
                  </a:lnTo>
                  <a:lnTo>
                    <a:pt x="431546" y="12700"/>
                  </a:lnTo>
                  <a:cubicBezTo>
                    <a:pt x="200279" y="12700"/>
                    <a:pt x="12700" y="200279"/>
                    <a:pt x="12700" y="431546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78" id="78"/>
          <p:cNvGrpSpPr/>
          <p:nvPr/>
        </p:nvGrpSpPr>
        <p:grpSpPr>
          <a:xfrm rot="0">
            <a:off x="3970777" y="8579839"/>
            <a:ext cx="453931" cy="543729"/>
            <a:chOff x="0" y="0"/>
            <a:chExt cx="473472" cy="567135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473472" cy="567135"/>
            </a:xfrm>
            <a:custGeom>
              <a:avLst/>
              <a:gdLst/>
              <a:ahLst/>
              <a:cxnLst/>
              <a:rect r="r" b="b" t="t" l="l"/>
              <a:pathLst>
                <a:path h="567135" w="473472">
                  <a:moveTo>
                    <a:pt x="0" y="0"/>
                  </a:moveTo>
                  <a:lnTo>
                    <a:pt x="473472" y="0"/>
                  </a:lnTo>
                  <a:lnTo>
                    <a:pt x="47347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38100"/>
              <a:ext cx="473472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7447542" y="8666040"/>
            <a:ext cx="9144000" cy="461665"/>
            <a:chOff x="0" y="0"/>
            <a:chExt cx="12192000" cy="615553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2192000" cy="615553"/>
            </a:xfrm>
            <a:custGeom>
              <a:avLst/>
              <a:gdLst/>
              <a:ahLst/>
              <a:cxnLst/>
              <a:rect r="r" b="b" t="t" l="l"/>
              <a:pathLst>
                <a:path h="615553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0"/>
              <a:ext cx="12192000" cy="6155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5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Smart Navigation 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6678924" y="8528002"/>
            <a:ext cx="647402" cy="647403"/>
            <a:chOff x="0" y="0"/>
            <a:chExt cx="863203" cy="863203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431546"/>
                  </a:moveTo>
                  <a:cubicBezTo>
                    <a:pt x="0" y="193294"/>
                    <a:pt x="193294" y="0"/>
                    <a:pt x="431546" y="0"/>
                  </a:cubicBezTo>
                  <a:cubicBezTo>
                    <a:pt x="432689" y="0"/>
                    <a:pt x="433959" y="381"/>
                    <a:pt x="434975" y="1016"/>
                  </a:cubicBezTo>
                  <a:lnTo>
                    <a:pt x="431546" y="6350"/>
                  </a:lnTo>
                  <a:lnTo>
                    <a:pt x="431546" y="0"/>
                  </a:lnTo>
                  <a:lnTo>
                    <a:pt x="431546" y="6350"/>
                  </a:lnTo>
                  <a:lnTo>
                    <a:pt x="431546" y="0"/>
                  </a:lnTo>
                  <a:cubicBezTo>
                    <a:pt x="669925" y="0"/>
                    <a:pt x="863219" y="193294"/>
                    <a:pt x="863219" y="431546"/>
                  </a:cubicBezTo>
                  <a:cubicBezTo>
                    <a:pt x="863219" y="433959"/>
                    <a:pt x="861822" y="436118"/>
                    <a:pt x="859663" y="437261"/>
                  </a:cubicBezTo>
                  <a:lnTo>
                    <a:pt x="856869" y="431546"/>
                  </a:lnTo>
                  <a:lnTo>
                    <a:pt x="863219" y="431546"/>
                  </a:lnTo>
                  <a:cubicBezTo>
                    <a:pt x="863219" y="669925"/>
                    <a:pt x="669925" y="863092"/>
                    <a:pt x="431673" y="863092"/>
                  </a:cubicBezTo>
                  <a:lnTo>
                    <a:pt x="431673" y="856742"/>
                  </a:lnTo>
                  <a:lnTo>
                    <a:pt x="431673" y="850392"/>
                  </a:lnTo>
                  <a:lnTo>
                    <a:pt x="431673" y="856742"/>
                  </a:lnTo>
                  <a:lnTo>
                    <a:pt x="431673" y="863092"/>
                  </a:lnTo>
                  <a:cubicBezTo>
                    <a:pt x="193294" y="863219"/>
                    <a:pt x="0" y="669925"/>
                    <a:pt x="0" y="431546"/>
                  </a:cubicBezTo>
                  <a:moveTo>
                    <a:pt x="12700" y="431546"/>
                  </a:moveTo>
                  <a:lnTo>
                    <a:pt x="6350" y="431546"/>
                  </a:lnTo>
                  <a:lnTo>
                    <a:pt x="12700" y="431546"/>
                  </a:lnTo>
                  <a:cubicBezTo>
                    <a:pt x="12700" y="662940"/>
                    <a:pt x="200279" y="850519"/>
                    <a:pt x="431546" y="850519"/>
                  </a:cubicBezTo>
                  <a:cubicBezTo>
                    <a:pt x="435102" y="850519"/>
                    <a:pt x="437896" y="853313"/>
                    <a:pt x="437896" y="856869"/>
                  </a:cubicBezTo>
                  <a:cubicBezTo>
                    <a:pt x="437896" y="860425"/>
                    <a:pt x="435102" y="863219"/>
                    <a:pt x="431546" y="863219"/>
                  </a:cubicBezTo>
                  <a:cubicBezTo>
                    <a:pt x="427990" y="863219"/>
                    <a:pt x="425196" y="860425"/>
                    <a:pt x="425196" y="856869"/>
                  </a:cubicBezTo>
                  <a:cubicBezTo>
                    <a:pt x="425196" y="853313"/>
                    <a:pt x="427990" y="850519"/>
                    <a:pt x="431546" y="850519"/>
                  </a:cubicBezTo>
                  <a:cubicBezTo>
                    <a:pt x="662940" y="850519"/>
                    <a:pt x="850392" y="662940"/>
                    <a:pt x="850392" y="431673"/>
                  </a:cubicBezTo>
                  <a:cubicBezTo>
                    <a:pt x="850392" y="429260"/>
                    <a:pt x="851789" y="427101"/>
                    <a:pt x="853948" y="425958"/>
                  </a:cubicBezTo>
                  <a:lnTo>
                    <a:pt x="856742" y="431673"/>
                  </a:lnTo>
                  <a:lnTo>
                    <a:pt x="850392" y="431673"/>
                  </a:lnTo>
                  <a:cubicBezTo>
                    <a:pt x="850519" y="200279"/>
                    <a:pt x="662940" y="12700"/>
                    <a:pt x="431546" y="12700"/>
                  </a:cubicBezTo>
                  <a:cubicBezTo>
                    <a:pt x="430403" y="12700"/>
                    <a:pt x="429133" y="12319"/>
                    <a:pt x="428117" y="11684"/>
                  </a:cubicBezTo>
                  <a:lnTo>
                    <a:pt x="431546" y="6350"/>
                  </a:lnTo>
                  <a:lnTo>
                    <a:pt x="431546" y="12700"/>
                  </a:lnTo>
                  <a:cubicBezTo>
                    <a:pt x="200279" y="12700"/>
                    <a:pt x="12700" y="200279"/>
                    <a:pt x="12700" y="431546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87" id="87"/>
          <p:cNvGrpSpPr/>
          <p:nvPr/>
        </p:nvGrpSpPr>
        <p:grpSpPr>
          <a:xfrm rot="0">
            <a:off x="6830840" y="8561049"/>
            <a:ext cx="449336" cy="535531"/>
            <a:chOff x="0" y="0"/>
            <a:chExt cx="475853" cy="567135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475853" cy="567135"/>
            </a:xfrm>
            <a:custGeom>
              <a:avLst/>
              <a:gdLst/>
              <a:ahLst/>
              <a:cxnLst/>
              <a:rect r="r" b="b" t="t" l="l"/>
              <a:pathLst>
                <a:path h="567135" w="475853">
                  <a:moveTo>
                    <a:pt x="0" y="0"/>
                  </a:moveTo>
                  <a:lnTo>
                    <a:pt x="475853" y="0"/>
                  </a:lnTo>
                  <a:lnTo>
                    <a:pt x="47585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38100"/>
              <a:ext cx="475853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21591" y="444632"/>
            <a:ext cx="17228526" cy="885974"/>
            <a:chOff x="0" y="0"/>
            <a:chExt cx="22971368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971368" cy="1181298"/>
            </a:xfrm>
            <a:custGeom>
              <a:avLst/>
              <a:gdLst/>
              <a:ahLst/>
              <a:cxnLst/>
              <a:rect r="r" b="b" t="t" l="l"/>
              <a:pathLst>
                <a:path h="1181298" w="22971368">
                  <a:moveTo>
                    <a:pt x="0" y="0"/>
                  </a:moveTo>
                  <a:lnTo>
                    <a:pt x="22971368" y="0"/>
                  </a:lnTo>
                  <a:lnTo>
                    <a:pt x="2297136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971368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937"/>
                </a:lnSpc>
              </a:pPr>
              <a:r>
                <a:rPr lang="en-US" sz="5562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TECHNICAL APPROACH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566738" y="1621375"/>
            <a:ext cx="3756869" cy="2321868"/>
          </a:xfrm>
          <a:custGeom>
            <a:avLst/>
            <a:gdLst/>
            <a:ahLst/>
            <a:cxnLst/>
            <a:rect r="r" b="b" t="t" l="l"/>
            <a:pathLst>
              <a:path h="2321868" w="3756869">
                <a:moveTo>
                  <a:pt x="0" y="0"/>
                </a:moveTo>
                <a:lnTo>
                  <a:pt x="3756868" y="0"/>
                </a:lnTo>
                <a:lnTo>
                  <a:pt x="3756868" y="2321867"/>
                </a:lnTo>
                <a:lnTo>
                  <a:pt x="0" y="23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1" r="0" b="-10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66738" y="4205478"/>
            <a:ext cx="3756869" cy="885825"/>
            <a:chOff x="0" y="0"/>
            <a:chExt cx="5009158" cy="1181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9158" cy="1181100"/>
            </a:xfrm>
            <a:custGeom>
              <a:avLst/>
              <a:gdLst/>
              <a:ahLst/>
              <a:cxnLst/>
              <a:rect r="r" b="b" t="t" l="l"/>
              <a:pathLst>
                <a:path h="1181100" w="5009158">
                  <a:moveTo>
                    <a:pt x="0" y="0"/>
                  </a:moveTo>
                  <a:lnTo>
                    <a:pt x="5009158" y="0"/>
                  </a:lnTo>
                  <a:lnTo>
                    <a:pt x="500915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9158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Machine Learning (ML) And Cluster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9415" y="5281549"/>
            <a:ext cx="3756869" cy="2689751"/>
            <a:chOff x="0" y="0"/>
            <a:chExt cx="5009158" cy="35863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9158" cy="3586335"/>
            </a:xfrm>
            <a:custGeom>
              <a:avLst/>
              <a:gdLst/>
              <a:ahLst/>
              <a:cxnLst/>
              <a:rect r="r" b="b" t="t" l="l"/>
              <a:pathLst>
                <a:path h="3586335" w="5009158">
                  <a:moveTo>
                    <a:pt x="0" y="0"/>
                  </a:moveTo>
                  <a:lnTo>
                    <a:pt x="5009158" y="0"/>
                  </a:lnTo>
                  <a:lnTo>
                    <a:pt x="5009158" y="3586335"/>
                  </a:lnTo>
                  <a:lnTo>
                    <a:pt x="0" y="3586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5009158" cy="36720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GeoGuide AI uses clustering</a:t>
              </a:r>
            </a:p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Method to group travelers by preferences.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4748808" y="1621375"/>
            <a:ext cx="3757018" cy="2321868"/>
          </a:xfrm>
          <a:custGeom>
            <a:avLst/>
            <a:gdLst/>
            <a:ahLst/>
            <a:cxnLst/>
            <a:rect r="r" b="b" t="t" l="l"/>
            <a:pathLst>
              <a:path h="2321868" w="3757018">
                <a:moveTo>
                  <a:pt x="0" y="0"/>
                </a:moveTo>
                <a:lnTo>
                  <a:pt x="3757017" y="0"/>
                </a:lnTo>
                <a:lnTo>
                  <a:pt x="3757017" y="2321867"/>
                </a:lnTo>
                <a:lnTo>
                  <a:pt x="0" y="2321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3" r="0" b="-103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745384" y="4238518"/>
            <a:ext cx="3757018" cy="1771650"/>
            <a:chOff x="0" y="0"/>
            <a:chExt cx="5009357" cy="2362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09357" cy="2362200"/>
            </a:xfrm>
            <a:custGeom>
              <a:avLst/>
              <a:gdLst/>
              <a:ahLst/>
              <a:cxnLst/>
              <a:rect r="r" b="b" t="t" l="l"/>
              <a:pathLst>
                <a:path h="2362200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009357" cy="2400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Natural Language Processing (NLP)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748807" y="5226341"/>
            <a:ext cx="3757018" cy="1129451"/>
            <a:chOff x="0" y="0"/>
            <a:chExt cx="5009357" cy="15059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09357" cy="1505934"/>
            </a:xfrm>
            <a:custGeom>
              <a:avLst/>
              <a:gdLst/>
              <a:ahLst/>
              <a:cxnLst/>
              <a:rect r="r" b="b" t="t" l="l"/>
              <a:pathLst>
                <a:path h="1505934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505934"/>
                  </a:lnTo>
                  <a:lnTo>
                    <a:pt x="0" y="1505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5009357" cy="15916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Enables natural language interaction.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8931026" y="1621375"/>
            <a:ext cx="3757018" cy="2321868"/>
          </a:xfrm>
          <a:custGeom>
            <a:avLst/>
            <a:gdLst/>
            <a:ahLst/>
            <a:cxnLst/>
            <a:rect r="r" b="b" t="t" l="l"/>
            <a:pathLst>
              <a:path h="2321868" w="3757018">
                <a:moveTo>
                  <a:pt x="0" y="0"/>
                </a:moveTo>
                <a:lnTo>
                  <a:pt x="3757018" y="0"/>
                </a:lnTo>
                <a:lnTo>
                  <a:pt x="3757018" y="2321867"/>
                </a:lnTo>
                <a:lnTo>
                  <a:pt x="0" y="2321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3" r="0" b="-103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931026" y="4297602"/>
            <a:ext cx="3757018" cy="885825"/>
            <a:chOff x="0" y="0"/>
            <a:chExt cx="5009357" cy="1181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09357" cy="1181100"/>
            </a:xfrm>
            <a:custGeom>
              <a:avLst/>
              <a:gdLst/>
              <a:ahLst/>
              <a:cxnLst/>
              <a:rect r="r" b="b" t="t" l="l"/>
              <a:pathLst>
                <a:path h="1181100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009357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Sentiment Analysis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931026" y="5183428"/>
            <a:ext cx="3757018" cy="1172364"/>
            <a:chOff x="0" y="0"/>
            <a:chExt cx="5009357" cy="15631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09357" cy="1563153"/>
            </a:xfrm>
            <a:custGeom>
              <a:avLst/>
              <a:gdLst/>
              <a:ahLst/>
              <a:cxnLst/>
              <a:rect r="r" b="b" t="t" l="l"/>
              <a:pathLst>
                <a:path h="1563153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563153"/>
                  </a:lnTo>
                  <a:lnTo>
                    <a:pt x="0" y="1563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23825"/>
              <a:ext cx="5009357" cy="16869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GeoGuide AI BOT analyzes user sentiment in chats. 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13113246" y="1622520"/>
            <a:ext cx="3757017" cy="2321868"/>
          </a:xfrm>
          <a:custGeom>
            <a:avLst/>
            <a:gdLst/>
            <a:ahLst/>
            <a:cxnLst/>
            <a:rect r="r" b="b" t="t" l="l"/>
            <a:pathLst>
              <a:path h="2321868" w="3757017">
                <a:moveTo>
                  <a:pt x="0" y="0"/>
                </a:moveTo>
                <a:lnTo>
                  <a:pt x="3757018" y="0"/>
                </a:lnTo>
                <a:lnTo>
                  <a:pt x="3757018" y="2321868"/>
                </a:lnTo>
                <a:lnTo>
                  <a:pt x="0" y="2321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3" r="0" b="-103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3113246" y="4297602"/>
            <a:ext cx="3544044" cy="442912"/>
            <a:chOff x="0" y="0"/>
            <a:chExt cx="4725392" cy="5905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GPS Tracking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107144" y="5226341"/>
            <a:ext cx="3757017" cy="907256"/>
            <a:chOff x="0" y="0"/>
            <a:chExt cx="5009357" cy="1209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0093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500935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Provides real-time navigation.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0" y="9323785"/>
            <a:ext cx="18288000" cy="963215"/>
            <a:chOff x="0" y="0"/>
            <a:chExt cx="24384000" cy="128428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384000" cy="1284224"/>
            </a:xfrm>
            <a:custGeom>
              <a:avLst/>
              <a:gdLst/>
              <a:ahLst/>
              <a:cxnLst/>
              <a:rect r="r" b="b" t="t" l="l"/>
              <a:pathLst>
                <a:path h="128422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84224"/>
                  </a:lnTo>
                  <a:lnTo>
                    <a:pt x="0" y="1284224"/>
                  </a:ln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24384000" cy="1331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Agentica sponsored by Station-S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521591" y="6763994"/>
            <a:ext cx="3729514" cy="175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179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9" b="true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echniques </a:t>
            </a:r>
            <a:r>
              <a:rPr lang="en-US" sz="2179" b="true">
                <a:solidFill>
                  <a:srgbClr val="006ED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Used</a:t>
            </a:r>
            <a:r>
              <a:rPr lang="en-US" sz="21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K-Means, </a:t>
            </a:r>
          </a:p>
          <a:p>
            <a:pPr algn="ctr">
              <a:lnSpc>
                <a:spcPts val="3542"/>
              </a:lnSpc>
            </a:pPr>
            <a:r>
              <a:rPr lang="en-US" sz="21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DBSCAN, </a:t>
            </a:r>
          </a:p>
          <a:p>
            <a:pPr algn="ctr">
              <a:lnSpc>
                <a:spcPts val="3542"/>
              </a:lnSpc>
            </a:pPr>
            <a:r>
              <a:rPr lang="en-US" sz="21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Hierarchical Clustering</a:t>
            </a:r>
          </a:p>
          <a:p>
            <a:pPr algn="ctr">
              <a:lnSpc>
                <a:spcPts val="3542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4745384" y="6747737"/>
            <a:ext cx="3165098" cy="235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1"/>
              </a:lnSpc>
            </a:pPr>
            <a:r>
              <a:rPr lang="en-US" sz="2308" b="true">
                <a:solidFill>
                  <a:srgbClr val="006ED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Models Used</a:t>
            </a:r>
            <a:r>
              <a:rPr lang="en-US" sz="23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OpenAI GPT, BERT, Transformer-based architectures</a:t>
            </a:r>
          </a:p>
          <a:p>
            <a:pPr algn="ctr">
              <a:lnSpc>
                <a:spcPts val="3751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8931026" y="6694248"/>
            <a:ext cx="2968973" cy="220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199" b="true">
                <a:solidFill>
                  <a:srgbClr val="006ED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Implementation</a:t>
            </a: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Deep Learning-based sentiment classification</a:t>
            </a:r>
          </a:p>
          <a:p>
            <a:pPr algn="ctr">
              <a:lnSpc>
                <a:spcPts val="3574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3113246" y="6694248"/>
            <a:ext cx="2938203" cy="175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199" b="true">
                <a:solidFill>
                  <a:srgbClr val="006ED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APIs Used</a:t>
            </a: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Google Maps API, OpenWeather API</a:t>
            </a:r>
          </a:p>
          <a:p>
            <a:pPr algn="ctr">
              <a:lnSpc>
                <a:spcPts val="35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30806" y="437442"/>
            <a:ext cx="9627096" cy="1515070"/>
            <a:chOff x="0" y="0"/>
            <a:chExt cx="12836128" cy="20200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36128" cy="2020093"/>
            </a:xfrm>
            <a:custGeom>
              <a:avLst/>
              <a:gdLst/>
              <a:ahLst/>
              <a:cxnLst/>
              <a:rect r="r" b="b" t="t" l="l"/>
              <a:pathLst>
                <a:path h="2020093" w="12836128">
                  <a:moveTo>
                    <a:pt x="0" y="0"/>
                  </a:moveTo>
                  <a:lnTo>
                    <a:pt x="12836128" y="0"/>
                  </a:lnTo>
                  <a:lnTo>
                    <a:pt x="12836128" y="2020093"/>
                  </a:lnTo>
                  <a:lnTo>
                    <a:pt x="0" y="2020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2836128" cy="19819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937"/>
                </a:lnSpc>
              </a:pPr>
              <a:r>
                <a:rPr lang="en-US" sz="5562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Technical and Market Feasibility Analysis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65546" y="6091014"/>
            <a:ext cx="28575" cy="901453"/>
            <a:chOff x="0" y="0"/>
            <a:chExt cx="38100" cy="12019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00" cy="1201928"/>
            </a:xfrm>
            <a:custGeom>
              <a:avLst/>
              <a:gdLst/>
              <a:ahLst/>
              <a:cxnLst/>
              <a:rect r="r" b="b" t="t" l="l"/>
              <a:pathLst>
                <a:path h="1201928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82878"/>
                  </a:lnTo>
                  <a:cubicBezTo>
                    <a:pt x="38100" y="1193419"/>
                    <a:pt x="29591" y="1201928"/>
                    <a:pt x="19050" y="1201928"/>
                  </a:cubicBezTo>
                  <a:cubicBezTo>
                    <a:pt x="8509" y="1201928"/>
                    <a:pt x="0" y="1193419"/>
                    <a:pt x="0" y="1182878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85304" y="6646180"/>
            <a:ext cx="589061" cy="589061"/>
            <a:chOff x="0" y="0"/>
            <a:chExt cx="785415" cy="7854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772795" cy="772795"/>
            </a:xfrm>
            <a:custGeom>
              <a:avLst/>
              <a:gdLst/>
              <a:ahLst/>
              <a:cxnLst/>
              <a:rect r="r" b="b" t="t" l="l"/>
              <a:pathLst>
                <a:path h="772795" w="772795">
                  <a:moveTo>
                    <a:pt x="0" y="144272"/>
                  </a:moveTo>
                  <a:cubicBezTo>
                    <a:pt x="0" y="64643"/>
                    <a:pt x="64643" y="0"/>
                    <a:pt x="144272" y="0"/>
                  </a:cubicBezTo>
                  <a:lnTo>
                    <a:pt x="628523" y="0"/>
                  </a:lnTo>
                  <a:cubicBezTo>
                    <a:pt x="708152" y="0"/>
                    <a:pt x="772795" y="64643"/>
                    <a:pt x="772795" y="144272"/>
                  </a:cubicBezTo>
                  <a:lnTo>
                    <a:pt x="772795" y="628523"/>
                  </a:lnTo>
                  <a:cubicBezTo>
                    <a:pt x="772795" y="708152"/>
                    <a:pt x="708152" y="772795"/>
                    <a:pt x="628523" y="772795"/>
                  </a:cubicBezTo>
                  <a:lnTo>
                    <a:pt x="144272" y="772795"/>
                  </a:lnTo>
                  <a:cubicBezTo>
                    <a:pt x="64643" y="772668"/>
                    <a:pt x="0" y="708152"/>
                    <a:pt x="0" y="628523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5495" cy="785495"/>
            </a:xfrm>
            <a:custGeom>
              <a:avLst/>
              <a:gdLst/>
              <a:ahLst/>
              <a:cxnLst/>
              <a:rect r="r" b="b" t="t" l="l"/>
              <a:pathLst>
                <a:path h="785495" w="785495">
                  <a:moveTo>
                    <a:pt x="0" y="150622"/>
                  </a:moveTo>
                  <a:cubicBezTo>
                    <a:pt x="0" y="67437"/>
                    <a:pt x="67437" y="0"/>
                    <a:pt x="150622" y="0"/>
                  </a:cubicBezTo>
                  <a:lnTo>
                    <a:pt x="634873" y="0"/>
                  </a:lnTo>
                  <a:lnTo>
                    <a:pt x="634873" y="6350"/>
                  </a:lnTo>
                  <a:lnTo>
                    <a:pt x="634873" y="0"/>
                  </a:lnTo>
                  <a:cubicBezTo>
                    <a:pt x="718058" y="0"/>
                    <a:pt x="785495" y="67437"/>
                    <a:pt x="785495" y="150622"/>
                  </a:cubicBezTo>
                  <a:lnTo>
                    <a:pt x="779145" y="150622"/>
                  </a:lnTo>
                  <a:lnTo>
                    <a:pt x="785495" y="150622"/>
                  </a:lnTo>
                  <a:lnTo>
                    <a:pt x="785495" y="634873"/>
                  </a:lnTo>
                  <a:lnTo>
                    <a:pt x="779145" y="634873"/>
                  </a:lnTo>
                  <a:lnTo>
                    <a:pt x="785495" y="634873"/>
                  </a:lnTo>
                  <a:cubicBezTo>
                    <a:pt x="785495" y="718058"/>
                    <a:pt x="718058" y="785495"/>
                    <a:pt x="634873" y="785495"/>
                  </a:cubicBezTo>
                  <a:lnTo>
                    <a:pt x="634873" y="779145"/>
                  </a:lnTo>
                  <a:lnTo>
                    <a:pt x="634873" y="785495"/>
                  </a:lnTo>
                  <a:lnTo>
                    <a:pt x="150622" y="785495"/>
                  </a:lnTo>
                  <a:lnTo>
                    <a:pt x="150622" y="779145"/>
                  </a:lnTo>
                  <a:lnTo>
                    <a:pt x="150622" y="785495"/>
                  </a:lnTo>
                  <a:cubicBezTo>
                    <a:pt x="67437" y="785368"/>
                    <a:pt x="0" y="717931"/>
                    <a:pt x="0" y="634873"/>
                  </a:cubicBezTo>
                  <a:lnTo>
                    <a:pt x="0" y="150622"/>
                  </a:lnTo>
                  <a:lnTo>
                    <a:pt x="6350" y="150622"/>
                  </a:lnTo>
                  <a:lnTo>
                    <a:pt x="0" y="150622"/>
                  </a:lnTo>
                  <a:moveTo>
                    <a:pt x="12700" y="150622"/>
                  </a:moveTo>
                  <a:lnTo>
                    <a:pt x="12700" y="634873"/>
                  </a:lnTo>
                  <a:lnTo>
                    <a:pt x="6350" y="634873"/>
                  </a:lnTo>
                  <a:lnTo>
                    <a:pt x="12700" y="634873"/>
                  </a:lnTo>
                  <a:cubicBezTo>
                    <a:pt x="12700" y="711073"/>
                    <a:pt x="74422" y="772795"/>
                    <a:pt x="150622" y="772795"/>
                  </a:cubicBezTo>
                  <a:lnTo>
                    <a:pt x="634873" y="772795"/>
                  </a:lnTo>
                  <a:cubicBezTo>
                    <a:pt x="711073" y="772795"/>
                    <a:pt x="772795" y="711073"/>
                    <a:pt x="772795" y="634873"/>
                  </a:cubicBezTo>
                  <a:lnTo>
                    <a:pt x="772795" y="150622"/>
                  </a:lnTo>
                  <a:cubicBezTo>
                    <a:pt x="772668" y="74422"/>
                    <a:pt x="710946" y="12700"/>
                    <a:pt x="634873" y="12700"/>
                  </a:cubicBezTo>
                  <a:lnTo>
                    <a:pt x="150622" y="12700"/>
                  </a:lnTo>
                  <a:lnTo>
                    <a:pt x="150622" y="6350"/>
                  </a:lnTo>
                  <a:lnTo>
                    <a:pt x="150622" y="12700"/>
                  </a:lnTo>
                  <a:cubicBezTo>
                    <a:pt x="74422" y="12700"/>
                    <a:pt x="12700" y="74422"/>
                    <a:pt x="12700" y="150622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188900" y="6733936"/>
            <a:ext cx="181719" cy="363587"/>
            <a:chOff x="0" y="0"/>
            <a:chExt cx="242292" cy="4847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2292" cy="484783"/>
            </a:xfrm>
            <a:custGeom>
              <a:avLst/>
              <a:gdLst/>
              <a:ahLst/>
              <a:cxnLst/>
              <a:rect r="r" b="b" t="t" l="l"/>
              <a:pathLst>
                <a:path h="484783" w="242292">
                  <a:moveTo>
                    <a:pt x="0" y="0"/>
                  </a:moveTo>
                  <a:lnTo>
                    <a:pt x="242292" y="0"/>
                  </a:lnTo>
                  <a:lnTo>
                    <a:pt x="242292" y="484783"/>
                  </a:lnTo>
                  <a:lnTo>
                    <a:pt x="0" y="48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47625"/>
              <a:ext cx="242292" cy="4371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12"/>
                </a:lnSpc>
              </a:pPr>
              <a:r>
                <a:rPr lang="en-US" b="true" sz="2812" spc="-57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52640" y="2852346"/>
            <a:ext cx="4169866" cy="824210"/>
            <a:chOff x="0" y="0"/>
            <a:chExt cx="5559822" cy="10989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59822" cy="1098947"/>
            </a:xfrm>
            <a:custGeom>
              <a:avLst/>
              <a:gdLst/>
              <a:ahLst/>
              <a:cxnLst/>
              <a:rect r="r" b="b" t="t" l="l"/>
              <a:pathLst>
                <a:path h="1098947" w="5559822">
                  <a:moveTo>
                    <a:pt x="0" y="0"/>
                  </a:moveTo>
                  <a:lnTo>
                    <a:pt x="5559822" y="0"/>
                  </a:lnTo>
                  <a:lnTo>
                    <a:pt x="5559822" y="1098947"/>
                  </a:lnTo>
                  <a:lnTo>
                    <a:pt x="0" y="1098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5559822" cy="1175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2000" spc="-40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Examine industry trends and target user demographics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36689" y="6992466"/>
            <a:ext cx="28575" cy="901453"/>
            <a:chOff x="0" y="0"/>
            <a:chExt cx="38100" cy="12019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00" cy="1201928"/>
            </a:xfrm>
            <a:custGeom>
              <a:avLst/>
              <a:gdLst/>
              <a:ahLst/>
              <a:cxnLst/>
              <a:rect r="r" b="b" t="t" l="l"/>
              <a:pathLst>
                <a:path h="1201928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82878"/>
                  </a:lnTo>
                  <a:cubicBezTo>
                    <a:pt x="38100" y="1193419"/>
                    <a:pt x="29591" y="1201928"/>
                    <a:pt x="19050" y="1201928"/>
                  </a:cubicBezTo>
                  <a:cubicBezTo>
                    <a:pt x="8509" y="1201928"/>
                    <a:pt x="0" y="1193419"/>
                    <a:pt x="0" y="1182878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456445" y="6697935"/>
            <a:ext cx="589061" cy="589061"/>
            <a:chOff x="0" y="0"/>
            <a:chExt cx="785415" cy="7854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772795" cy="772795"/>
            </a:xfrm>
            <a:custGeom>
              <a:avLst/>
              <a:gdLst/>
              <a:ahLst/>
              <a:cxnLst/>
              <a:rect r="r" b="b" t="t" l="l"/>
              <a:pathLst>
                <a:path h="772795" w="772795">
                  <a:moveTo>
                    <a:pt x="0" y="144272"/>
                  </a:moveTo>
                  <a:cubicBezTo>
                    <a:pt x="0" y="64643"/>
                    <a:pt x="64643" y="0"/>
                    <a:pt x="144272" y="0"/>
                  </a:cubicBezTo>
                  <a:lnTo>
                    <a:pt x="628523" y="0"/>
                  </a:lnTo>
                  <a:cubicBezTo>
                    <a:pt x="708152" y="0"/>
                    <a:pt x="772795" y="64643"/>
                    <a:pt x="772795" y="144272"/>
                  </a:cubicBezTo>
                  <a:lnTo>
                    <a:pt x="772795" y="628523"/>
                  </a:lnTo>
                  <a:cubicBezTo>
                    <a:pt x="772795" y="708152"/>
                    <a:pt x="708152" y="772795"/>
                    <a:pt x="628523" y="772795"/>
                  </a:cubicBezTo>
                  <a:lnTo>
                    <a:pt x="144272" y="772795"/>
                  </a:lnTo>
                  <a:cubicBezTo>
                    <a:pt x="64643" y="772668"/>
                    <a:pt x="0" y="708152"/>
                    <a:pt x="0" y="628523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5495" cy="785495"/>
            </a:xfrm>
            <a:custGeom>
              <a:avLst/>
              <a:gdLst/>
              <a:ahLst/>
              <a:cxnLst/>
              <a:rect r="r" b="b" t="t" l="l"/>
              <a:pathLst>
                <a:path h="785495" w="785495">
                  <a:moveTo>
                    <a:pt x="0" y="150622"/>
                  </a:moveTo>
                  <a:cubicBezTo>
                    <a:pt x="0" y="67437"/>
                    <a:pt x="67437" y="0"/>
                    <a:pt x="150622" y="0"/>
                  </a:cubicBezTo>
                  <a:lnTo>
                    <a:pt x="634873" y="0"/>
                  </a:lnTo>
                  <a:lnTo>
                    <a:pt x="634873" y="6350"/>
                  </a:lnTo>
                  <a:lnTo>
                    <a:pt x="634873" y="0"/>
                  </a:lnTo>
                  <a:cubicBezTo>
                    <a:pt x="718058" y="0"/>
                    <a:pt x="785495" y="67437"/>
                    <a:pt x="785495" y="150622"/>
                  </a:cubicBezTo>
                  <a:lnTo>
                    <a:pt x="779145" y="150622"/>
                  </a:lnTo>
                  <a:lnTo>
                    <a:pt x="785495" y="150622"/>
                  </a:lnTo>
                  <a:lnTo>
                    <a:pt x="785495" y="634873"/>
                  </a:lnTo>
                  <a:lnTo>
                    <a:pt x="779145" y="634873"/>
                  </a:lnTo>
                  <a:lnTo>
                    <a:pt x="785495" y="634873"/>
                  </a:lnTo>
                  <a:cubicBezTo>
                    <a:pt x="785495" y="718058"/>
                    <a:pt x="718058" y="785495"/>
                    <a:pt x="634873" y="785495"/>
                  </a:cubicBezTo>
                  <a:lnTo>
                    <a:pt x="634873" y="779145"/>
                  </a:lnTo>
                  <a:lnTo>
                    <a:pt x="634873" y="785495"/>
                  </a:lnTo>
                  <a:lnTo>
                    <a:pt x="150622" y="785495"/>
                  </a:lnTo>
                  <a:lnTo>
                    <a:pt x="150622" y="779145"/>
                  </a:lnTo>
                  <a:lnTo>
                    <a:pt x="150622" y="785495"/>
                  </a:lnTo>
                  <a:cubicBezTo>
                    <a:pt x="67437" y="785368"/>
                    <a:pt x="0" y="717931"/>
                    <a:pt x="0" y="634873"/>
                  </a:cubicBezTo>
                  <a:lnTo>
                    <a:pt x="0" y="150622"/>
                  </a:lnTo>
                  <a:lnTo>
                    <a:pt x="6350" y="150622"/>
                  </a:lnTo>
                  <a:lnTo>
                    <a:pt x="0" y="150622"/>
                  </a:lnTo>
                  <a:moveTo>
                    <a:pt x="12700" y="150622"/>
                  </a:moveTo>
                  <a:lnTo>
                    <a:pt x="12700" y="634873"/>
                  </a:lnTo>
                  <a:lnTo>
                    <a:pt x="6350" y="634873"/>
                  </a:lnTo>
                  <a:lnTo>
                    <a:pt x="12700" y="634873"/>
                  </a:lnTo>
                  <a:cubicBezTo>
                    <a:pt x="12700" y="711073"/>
                    <a:pt x="74422" y="772795"/>
                    <a:pt x="150622" y="772795"/>
                  </a:cubicBezTo>
                  <a:lnTo>
                    <a:pt x="634873" y="772795"/>
                  </a:lnTo>
                  <a:cubicBezTo>
                    <a:pt x="711073" y="772795"/>
                    <a:pt x="772795" y="711073"/>
                    <a:pt x="772795" y="634873"/>
                  </a:cubicBezTo>
                  <a:lnTo>
                    <a:pt x="772795" y="150622"/>
                  </a:lnTo>
                  <a:cubicBezTo>
                    <a:pt x="772668" y="74422"/>
                    <a:pt x="710946" y="12700"/>
                    <a:pt x="634873" y="12700"/>
                  </a:cubicBezTo>
                  <a:lnTo>
                    <a:pt x="150622" y="12700"/>
                  </a:lnTo>
                  <a:lnTo>
                    <a:pt x="150622" y="6350"/>
                  </a:lnTo>
                  <a:lnTo>
                    <a:pt x="150622" y="12700"/>
                  </a:lnTo>
                  <a:cubicBezTo>
                    <a:pt x="74422" y="12700"/>
                    <a:pt x="12700" y="74422"/>
                    <a:pt x="12700" y="150622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660042" y="6858669"/>
            <a:ext cx="181719" cy="363587"/>
            <a:chOff x="0" y="0"/>
            <a:chExt cx="242292" cy="4847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2292" cy="484783"/>
            </a:xfrm>
            <a:custGeom>
              <a:avLst/>
              <a:gdLst/>
              <a:ahLst/>
              <a:cxnLst/>
              <a:rect r="r" b="b" t="t" l="l"/>
              <a:pathLst>
                <a:path h="484783" w="242292">
                  <a:moveTo>
                    <a:pt x="0" y="0"/>
                  </a:moveTo>
                  <a:lnTo>
                    <a:pt x="242292" y="0"/>
                  </a:lnTo>
                  <a:lnTo>
                    <a:pt x="242292" y="484783"/>
                  </a:lnTo>
                  <a:lnTo>
                    <a:pt x="0" y="48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47625"/>
              <a:ext cx="242292" cy="4371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12"/>
                </a:lnSpc>
              </a:pPr>
              <a:r>
                <a:rPr lang="en-US" b="true" sz="2812" spc="-57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855474" y="7784275"/>
            <a:ext cx="3030290" cy="378768"/>
            <a:chOff x="0" y="0"/>
            <a:chExt cx="4040387" cy="50502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40387" cy="505023"/>
            </a:xfrm>
            <a:custGeom>
              <a:avLst/>
              <a:gdLst/>
              <a:ahLst/>
              <a:cxnLst/>
              <a:rect r="r" b="b" t="t" l="l"/>
              <a:pathLst>
                <a:path h="505023" w="4040387">
                  <a:moveTo>
                    <a:pt x="0" y="0"/>
                  </a:moveTo>
                  <a:lnTo>
                    <a:pt x="4040387" y="0"/>
                  </a:lnTo>
                  <a:lnTo>
                    <a:pt x="4040387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040387" cy="5240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b="true" sz="2375" spc="-47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Technical and Risk Assessment 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207831" y="6091014"/>
            <a:ext cx="28575" cy="901453"/>
            <a:chOff x="0" y="0"/>
            <a:chExt cx="38100" cy="12019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8100" cy="1201928"/>
            </a:xfrm>
            <a:custGeom>
              <a:avLst/>
              <a:gdLst/>
              <a:ahLst/>
              <a:cxnLst/>
              <a:rect r="r" b="b" t="t" l="l"/>
              <a:pathLst>
                <a:path h="1201928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82878"/>
                  </a:lnTo>
                  <a:cubicBezTo>
                    <a:pt x="38100" y="1193419"/>
                    <a:pt x="29591" y="1201928"/>
                    <a:pt x="19050" y="1201928"/>
                  </a:cubicBezTo>
                  <a:cubicBezTo>
                    <a:pt x="8509" y="1201928"/>
                    <a:pt x="0" y="1193419"/>
                    <a:pt x="0" y="1182878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941874" y="6774506"/>
            <a:ext cx="589061" cy="589061"/>
            <a:chOff x="0" y="0"/>
            <a:chExt cx="785415" cy="78541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772795" cy="772795"/>
            </a:xfrm>
            <a:custGeom>
              <a:avLst/>
              <a:gdLst/>
              <a:ahLst/>
              <a:cxnLst/>
              <a:rect r="r" b="b" t="t" l="l"/>
              <a:pathLst>
                <a:path h="772795" w="772795">
                  <a:moveTo>
                    <a:pt x="0" y="144272"/>
                  </a:moveTo>
                  <a:cubicBezTo>
                    <a:pt x="0" y="64643"/>
                    <a:pt x="64643" y="0"/>
                    <a:pt x="144272" y="0"/>
                  </a:cubicBezTo>
                  <a:lnTo>
                    <a:pt x="628523" y="0"/>
                  </a:lnTo>
                  <a:cubicBezTo>
                    <a:pt x="708152" y="0"/>
                    <a:pt x="772795" y="64643"/>
                    <a:pt x="772795" y="144272"/>
                  </a:cubicBezTo>
                  <a:lnTo>
                    <a:pt x="772795" y="628523"/>
                  </a:lnTo>
                  <a:cubicBezTo>
                    <a:pt x="772795" y="708152"/>
                    <a:pt x="708152" y="772795"/>
                    <a:pt x="628523" y="772795"/>
                  </a:cubicBezTo>
                  <a:lnTo>
                    <a:pt x="144272" y="772795"/>
                  </a:lnTo>
                  <a:cubicBezTo>
                    <a:pt x="64643" y="772668"/>
                    <a:pt x="0" y="708152"/>
                    <a:pt x="0" y="628523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85495" cy="785495"/>
            </a:xfrm>
            <a:custGeom>
              <a:avLst/>
              <a:gdLst/>
              <a:ahLst/>
              <a:cxnLst/>
              <a:rect r="r" b="b" t="t" l="l"/>
              <a:pathLst>
                <a:path h="785495" w="785495">
                  <a:moveTo>
                    <a:pt x="0" y="150622"/>
                  </a:moveTo>
                  <a:cubicBezTo>
                    <a:pt x="0" y="67437"/>
                    <a:pt x="67437" y="0"/>
                    <a:pt x="150622" y="0"/>
                  </a:cubicBezTo>
                  <a:lnTo>
                    <a:pt x="634873" y="0"/>
                  </a:lnTo>
                  <a:lnTo>
                    <a:pt x="634873" y="6350"/>
                  </a:lnTo>
                  <a:lnTo>
                    <a:pt x="634873" y="0"/>
                  </a:lnTo>
                  <a:cubicBezTo>
                    <a:pt x="718058" y="0"/>
                    <a:pt x="785495" y="67437"/>
                    <a:pt x="785495" y="150622"/>
                  </a:cubicBezTo>
                  <a:lnTo>
                    <a:pt x="779145" y="150622"/>
                  </a:lnTo>
                  <a:lnTo>
                    <a:pt x="785495" y="150622"/>
                  </a:lnTo>
                  <a:lnTo>
                    <a:pt x="785495" y="634873"/>
                  </a:lnTo>
                  <a:lnTo>
                    <a:pt x="779145" y="634873"/>
                  </a:lnTo>
                  <a:lnTo>
                    <a:pt x="785495" y="634873"/>
                  </a:lnTo>
                  <a:cubicBezTo>
                    <a:pt x="785495" y="718058"/>
                    <a:pt x="718058" y="785495"/>
                    <a:pt x="634873" y="785495"/>
                  </a:cubicBezTo>
                  <a:lnTo>
                    <a:pt x="634873" y="779145"/>
                  </a:lnTo>
                  <a:lnTo>
                    <a:pt x="634873" y="785495"/>
                  </a:lnTo>
                  <a:lnTo>
                    <a:pt x="150622" y="785495"/>
                  </a:lnTo>
                  <a:lnTo>
                    <a:pt x="150622" y="779145"/>
                  </a:lnTo>
                  <a:lnTo>
                    <a:pt x="150622" y="785495"/>
                  </a:lnTo>
                  <a:cubicBezTo>
                    <a:pt x="67437" y="785368"/>
                    <a:pt x="0" y="717931"/>
                    <a:pt x="0" y="634873"/>
                  </a:cubicBezTo>
                  <a:lnTo>
                    <a:pt x="0" y="150622"/>
                  </a:lnTo>
                  <a:lnTo>
                    <a:pt x="6350" y="150622"/>
                  </a:lnTo>
                  <a:lnTo>
                    <a:pt x="0" y="150622"/>
                  </a:lnTo>
                  <a:moveTo>
                    <a:pt x="12700" y="150622"/>
                  </a:moveTo>
                  <a:lnTo>
                    <a:pt x="12700" y="634873"/>
                  </a:lnTo>
                  <a:lnTo>
                    <a:pt x="6350" y="634873"/>
                  </a:lnTo>
                  <a:lnTo>
                    <a:pt x="12700" y="634873"/>
                  </a:lnTo>
                  <a:cubicBezTo>
                    <a:pt x="12700" y="711073"/>
                    <a:pt x="74422" y="772795"/>
                    <a:pt x="150622" y="772795"/>
                  </a:cubicBezTo>
                  <a:lnTo>
                    <a:pt x="634873" y="772795"/>
                  </a:lnTo>
                  <a:cubicBezTo>
                    <a:pt x="711073" y="772795"/>
                    <a:pt x="772795" y="711073"/>
                    <a:pt x="772795" y="634873"/>
                  </a:cubicBezTo>
                  <a:lnTo>
                    <a:pt x="772795" y="150622"/>
                  </a:lnTo>
                  <a:cubicBezTo>
                    <a:pt x="772668" y="74422"/>
                    <a:pt x="710946" y="12700"/>
                    <a:pt x="634873" y="12700"/>
                  </a:cubicBezTo>
                  <a:lnTo>
                    <a:pt x="150622" y="12700"/>
                  </a:lnTo>
                  <a:lnTo>
                    <a:pt x="150622" y="6350"/>
                  </a:lnTo>
                  <a:lnTo>
                    <a:pt x="150622" y="12700"/>
                  </a:lnTo>
                  <a:cubicBezTo>
                    <a:pt x="74422" y="12700"/>
                    <a:pt x="12700" y="74422"/>
                    <a:pt x="12700" y="150622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145546" y="6872956"/>
            <a:ext cx="181719" cy="363587"/>
            <a:chOff x="0" y="0"/>
            <a:chExt cx="242292" cy="48478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2292" cy="484783"/>
            </a:xfrm>
            <a:custGeom>
              <a:avLst/>
              <a:gdLst/>
              <a:ahLst/>
              <a:cxnLst/>
              <a:rect r="r" b="b" t="t" l="l"/>
              <a:pathLst>
                <a:path h="484783" w="242292">
                  <a:moveTo>
                    <a:pt x="0" y="0"/>
                  </a:moveTo>
                  <a:lnTo>
                    <a:pt x="242292" y="0"/>
                  </a:lnTo>
                  <a:lnTo>
                    <a:pt x="242292" y="484783"/>
                  </a:lnTo>
                  <a:lnTo>
                    <a:pt x="0" y="48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47625"/>
              <a:ext cx="242292" cy="4371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12"/>
                </a:lnSpc>
              </a:pPr>
              <a:r>
                <a:rPr lang="en-US" b="true" sz="2812" spc="-57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255544" y="2722829"/>
            <a:ext cx="4169866" cy="824210"/>
            <a:chOff x="0" y="0"/>
            <a:chExt cx="5559822" cy="10989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559822" cy="1098947"/>
            </a:xfrm>
            <a:custGeom>
              <a:avLst/>
              <a:gdLst/>
              <a:ahLst/>
              <a:cxnLst/>
              <a:rect r="r" b="b" t="t" l="l"/>
              <a:pathLst>
                <a:path h="1098947" w="5559822">
                  <a:moveTo>
                    <a:pt x="0" y="0"/>
                  </a:moveTo>
                  <a:lnTo>
                    <a:pt x="5559822" y="0"/>
                  </a:lnTo>
                  <a:lnTo>
                    <a:pt x="5559822" y="1098947"/>
                  </a:lnTo>
                  <a:lnTo>
                    <a:pt x="0" y="1098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76200"/>
              <a:ext cx="5559822" cy="1175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2000" spc="-40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 potential revenue streams and operational costs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48250" y="8170834"/>
            <a:ext cx="4169866" cy="824210"/>
            <a:chOff x="0" y="0"/>
            <a:chExt cx="5559822" cy="10989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559822" cy="1098947"/>
            </a:xfrm>
            <a:custGeom>
              <a:avLst/>
              <a:gdLst/>
              <a:ahLst/>
              <a:cxnLst/>
              <a:rect r="r" b="b" t="t" l="l"/>
              <a:pathLst>
                <a:path h="1098947" w="5559822">
                  <a:moveTo>
                    <a:pt x="0" y="0"/>
                  </a:moveTo>
                  <a:lnTo>
                    <a:pt x="5559822" y="0"/>
                  </a:lnTo>
                  <a:lnTo>
                    <a:pt x="5559822" y="1098947"/>
                  </a:lnTo>
                  <a:lnTo>
                    <a:pt x="0" y="1098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76200"/>
              <a:ext cx="5559822" cy="1175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2000" spc="-40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Evaluate cloud architecture and data integration requirements</a:t>
              </a:r>
            </a:p>
            <a:p>
              <a:pPr algn="ctr">
                <a:lnSpc>
                  <a:spcPts val="3187"/>
                </a:lnSpc>
              </a:pPr>
              <a:r>
                <a:rPr lang="en-US" sz="2000" spc="-40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And analysis with impact and probability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722429" y="2487272"/>
            <a:ext cx="3030290" cy="378767"/>
            <a:chOff x="0" y="0"/>
            <a:chExt cx="4040387" cy="50502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040387" cy="505023"/>
            </a:xfrm>
            <a:custGeom>
              <a:avLst/>
              <a:gdLst/>
              <a:ahLst/>
              <a:cxnLst/>
              <a:rect r="r" b="b" t="t" l="l"/>
              <a:pathLst>
                <a:path h="505023" w="4040387">
                  <a:moveTo>
                    <a:pt x="0" y="0"/>
                  </a:moveTo>
                  <a:lnTo>
                    <a:pt x="4040387" y="0"/>
                  </a:lnTo>
                  <a:lnTo>
                    <a:pt x="4040387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4040387" cy="5240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b="true" sz="2375" spc="-47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Market Analysis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812120" y="2407759"/>
            <a:ext cx="3030290" cy="378767"/>
            <a:chOff x="0" y="0"/>
            <a:chExt cx="4040387" cy="50502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040387" cy="505023"/>
            </a:xfrm>
            <a:custGeom>
              <a:avLst/>
              <a:gdLst/>
              <a:ahLst/>
              <a:cxnLst/>
              <a:rect r="r" b="b" t="t" l="l"/>
              <a:pathLst>
                <a:path h="505023" w="4040387">
                  <a:moveTo>
                    <a:pt x="0" y="0"/>
                  </a:moveTo>
                  <a:lnTo>
                    <a:pt x="4040387" y="0"/>
                  </a:lnTo>
                  <a:lnTo>
                    <a:pt x="4040387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9050"/>
              <a:ext cx="4040387" cy="5240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b="true" sz="2375" spc="-47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Financial Projections</a:t>
              </a:r>
            </a:p>
          </p:txBody>
        </p:sp>
      </p:grpSp>
      <p:sp>
        <p:nvSpPr>
          <p:cNvPr name="Freeform 53" id="53" descr="Output image"/>
          <p:cNvSpPr/>
          <p:nvPr/>
        </p:nvSpPr>
        <p:spPr>
          <a:xfrm flipH="false" flipV="false" rot="0">
            <a:off x="6040744" y="3521274"/>
            <a:ext cx="4366418" cy="2955020"/>
          </a:xfrm>
          <a:custGeom>
            <a:avLst/>
            <a:gdLst/>
            <a:ahLst/>
            <a:cxnLst/>
            <a:rect r="r" b="b" t="t" l="l"/>
            <a:pathLst>
              <a:path h="2955020" w="4366418">
                <a:moveTo>
                  <a:pt x="0" y="0"/>
                </a:moveTo>
                <a:lnTo>
                  <a:pt x="4366417" y="0"/>
                </a:lnTo>
                <a:lnTo>
                  <a:pt x="4366417" y="2955020"/>
                </a:lnTo>
                <a:lnTo>
                  <a:pt x="0" y="2955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2828" t="0" r="0" b="-22491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5547454" y="7492602"/>
            <a:ext cx="4492694" cy="2265119"/>
          </a:xfrm>
          <a:custGeom>
            <a:avLst/>
            <a:gdLst/>
            <a:ahLst/>
            <a:cxnLst/>
            <a:rect r="r" b="b" t="t" l="l"/>
            <a:pathLst>
              <a:path h="2265119" w="4492694">
                <a:moveTo>
                  <a:pt x="0" y="0"/>
                </a:moveTo>
                <a:lnTo>
                  <a:pt x="4492693" y="0"/>
                </a:lnTo>
                <a:lnTo>
                  <a:pt x="4492693" y="2265119"/>
                </a:lnTo>
                <a:lnTo>
                  <a:pt x="0" y="2265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90" r="4952" b="-46582"/>
            </a:stretch>
          </a:blipFill>
        </p:spPr>
      </p:sp>
      <p:sp>
        <p:nvSpPr>
          <p:cNvPr name="Freeform 55" id="55" descr="Output image"/>
          <p:cNvSpPr/>
          <p:nvPr/>
        </p:nvSpPr>
        <p:spPr>
          <a:xfrm flipH="false" flipV="false" rot="0">
            <a:off x="920995" y="3221462"/>
            <a:ext cx="4309268" cy="3084252"/>
          </a:xfrm>
          <a:custGeom>
            <a:avLst/>
            <a:gdLst/>
            <a:ahLst/>
            <a:cxnLst/>
            <a:rect r="r" b="b" t="t" l="l"/>
            <a:pathLst>
              <a:path h="3084252" w="4309268">
                <a:moveTo>
                  <a:pt x="0" y="0"/>
                </a:moveTo>
                <a:lnTo>
                  <a:pt x="4309267" y="0"/>
                </a:lnTo>
                <a:lnTo>
                  <a:pt x="4309267" y="3084253"/>
                </a:lnTo>
                <a:lnTo>
                  <a:pt x="0" y="3084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0" y="9839782"/>
            <a:ext cx="18288000" cy="447216"/>
            <a:chOff x="0" y="0"/>
            <a:chExt cx="24384000" cy="59628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4384000" cy="596265"/>
            </a:xfrm>
            <a:custGeom>
              <a:avLst/>
              <a:gdLst/>
              <a:ahLst/>
              <a:cxnLst/>
              <a:rect r="r" b="b" t="t" l="l"/>
              <a:pathLst>
                <a:path h="5962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96265"/>
                  </a:lnTo>
                  <a:lnTo>
                    <a:pt x="0" y="596265"/>
                  </a:ln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24384000" cy="643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Agentica sponsored by Station-S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67110" y="1010310"/>
            <a:ext cx="12225189" cy="885974"/>
            <a:chOff x="0" y="0"/>
            <a:chExt cx="16300252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0025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6300252">
                  <a:moveTo>
                    <a:pt x="0" y="0"/>
                  </a:moveTo>
                  <a:lnTo>
                    <a:pt x="16300252" y="0"/>
                  </a:lnTo>
                  <a:lnTo>
                    <a:pt x="1630025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30025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Impact &amp; Benefits of GeoGuide AI BOT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67110" y="2877359"/>
            <a:ext cx="5150941" cy="3183434"/>
          </a:xfrm>
          <a:custGeom>
            <a:avLst/>
            <a:gdLst/>
            <a:ahLst/>
            <a:cxnLst/>
            <a:rect r="r" b="b" t="t" l="l"/>
            <a:pathLst>
              <a:path h="3183434" w="5150941">
                <a:moveTo>
                  <a:pt x="0" y="0"/>
                </a:moveTo>
                <a:lnTo>
                  <a:pt x="5150941" y="0"/>
                </a:lnTo>
                <a:lnTo>
                  <a:pt x="5150941" y="3183433"/>
                </a:lnTo>
                <a:lnTo>
                  <a:pt x="0" y="3183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" t="0" r="-52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67110" y="6317967"/>
            <a:ext cx="4089798" cy="442912"/>
            <a:chOff x="0" y="0"/>
            <a:chExt cx="5453063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53063" cy="590550"/>
            </a:xfrm>
            <a:custGeom>
              <a:avLst/>
              <a:gdLst/>
              <a:ahLst/>
              <a:cxnLst/>
              <a:rect r="r" b="b" t="t" l="l"/>
              <a:pathLst>
                <a:path h="590550" w="5453063">
                  <a:moveTo>
                    <a:pt x="0" y="0"/>
                  </a:moveTo>
                  <a:lnTo>
                    <a:pt x="5453063" y="0"/>
                  </a:lnTo>
                  <a:lnTo>
                    <a:pt x="545306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453063" cy="647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Enhances Travel Planning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7110" y="7018139"/>
            <a:ext cx="5150941" cy="907256"/>
            <a:chOff x="0" y="0"/>
            <a:chExt cx="6867922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67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686792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Automates itinerary creation, reducing stress and saving time.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289254" y="2877359"/>
            <a:ext cx="5151090" cy="3183582"/>
          </a:xfrm>
          <a:custGeom>
            <a:avLst/>
            <a:gdLst/>
            <a:ahLst/>
            <a:cxnLst/>
            <a:rect r="r" b="b" t="t" l="l"/>
            <a:pathLst>
              <a:path h="3183582" w="5151090">
                <a:moveTo>
                  <a:pt x="0" y="0"/>
                </a:moveTo>
                <a:lnTo>
                  <a:pt x="5151090" y="0"/>
                </a:lnTo>
                <a:lnTo>
                  <a:pt x="5151090" y="3183582"/>
                </a:lnTo>
                <a:lnTo>
                  <a:pt x="0" y="3183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" t="0" r="-53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289254" y="6317967"/>
            <a:ext cx="3722935" cy="442912"/>
            <a:chOff x="0" y="0"/>
            <a:chExt cx="4963913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63913" cy="590550"/>
            </a:xfrm>
            <a:custGeom>
              <a:avLst/>
              <a:gdLst/>
              <a:ahLst/>
              <a:cxnLst/>
              <a:rect r="r" b="b" t="t" l="l"/>
              <a:pathLst>
                <a:path h="590550" w="4963913">
                  <a:moveTo>
                    <a:pt x="0" y="0"/>
                  </a:moveTo>
                  <a:lnTo>
                    <a:pt x="4963913" y="0"/>
                  </a:lnTo>
                  <a:lnTo>
                    <a:pt x="49639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4963913" cy="647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Smart Decision-Making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289254" y="7040402"/>
            <a:ext cx="5151090" cy="907256"/>
            <a:chOff x="0" y="0"/>
            <a:chExt cx="6868120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8681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686812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Provides live updates on traffic conditions, ensuring smoother travel.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719545" y="2877508"/>
            <a:ext cx="5150941" cy="3183434"/>
          </a:xfrm>
          <a:custGeom>
            <a:avLst/>
            <a:gdLst/>
            <a:ahLst/>
            <a:cxnLst/>
            <a:rect r="r" b="b" t="t" l="l"/>
            <a:pathLst>
              <a:path h="3183434" w="5150941">
                <a:moveTo>
                  <a:pt x="0" y="0"/>
                </a:moveTo>
                <a:lnTo>
                  <a:pt x="5150941" y="0"/>
                </a:lnTo>
                <a:lnTo>
                  <a:pt x="5150941" y="3183433"/>
                </a:lnTo>
                <a:lnTo>
                  <a:pt x="0" y="3183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" t="0" r="-52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719545" y="6317967"/>
            <a:ext cx="4266010" cy="442912"/>
            <a:chOff x="0" y="0"/>
            <a:chExt cx="5688013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688013" cy="590550"/>
            </a:xfrm>
            <a:custGeom>
              <a:avLst/>
              <a:gdLst/>
              <a:ahLst/>
              <a:cxnLst/>
              <a:rect r="r" b="b" t="t" l="l"/>
              <a:pathLst>
                <a:path h="590550" w="5688013">
                  <a:moveTo>
                    <a:pt x="0" y="0"/>
                  </a:moveTo>
                  <a:lnTo>
                    <a:pt x="5688013" y="0"/>
                  </a:lnTo>
                  <a:lnTo>
                    <a:pt x="56880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5688013" cy="647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Optimizes Travel Processes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719545" y="6945701"/>
            <a:ext cx="6163235" cy="1001957"/>
            <a:chOff x="0" y="0"/>
            <a:chExt cx="8217647" cy="13359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217646" cy="1335943"/>
            </a:xfrm>
            <a:custGeom>
              <a:avLst/>
              <a:gdLst/>
              <a:ahLst/>
              <a:cxnLst/>
              <a:rect r="r" b="b" t="t" l="l"/>
              <a:pathLst>
                <a:path h="1335943" w="8217646">
                  <a:moveTo>
                    <a:pt x="0" y="0"/>
                  </a:moveTo>
                  <a:lnTo>
                    <a:pt x="8217646" y="0"/>
                  </a:lnTo>
                  <a:lnTo>
                    <a:pt x="8217646" y="1335943"/>
                  </a:lnTo>
                  <a:lnTo>
                    <a:pt x="0" y="1335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8217647" cy="1421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Offers personalized travel recommendations based on user preferences.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0" y="9401025"/>
            <a:ext cx="18288000" cy="885974"/>
            <a:chOff x="0" y="0"/>
            <a:chExt cx="24384000" cy="118129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384000" cy="1181354"/>
            </a:xfrm>
            <a:custGeom>
              <a:avLst/>
              <a:gdLst/>
              <a:ahLst/>
              <a:cxnLst/>
              <a:rect r="r" b="b" t="t" l="l"/>
              <a:pathLst>
                <a:path h="118135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81354"/>
                  </a:lnTo>
                  <a:lnTo>
                    <a:pt x="0" y="1181354"/>
                  </a:ln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4384000" cy="1228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Agentica sponsored by Station-S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3637" y="518805"/>
            <a:ext cx="10394305" cy="1818167"/>
            <a:chOff x="0" y="0"/>
            <a:chExt cx="13859073" cy="24242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59073" cy="2424223"/>
            </a:xfrm>
            <a:custGeom>
              <a:avLst/>
              <a:gdLst/>
              <a:ahLst/>
              <a:cxnLst/>
              <a:rect r="r" b="b" t="t" l="l"/>
              <a:pathLst>
                <a:path h="2424223" w="13859073">
                  <a:moveTo>
                    <a:pt x="0" y="0"/>
                  </a:moveTo>
                  <a:lnTo>
                    <a:pt x="13859073" y="0"/>
                  </a:lnTo>
                  <a:lnTo>
                    <a:pt x="13859073" y="2424223"/>
                  </a:lnTo>
                  <a:lnTo>
                    <a:pt x="0" y="2424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76200"/>
              <a:ext cx="13859073" cy="23480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59"/>
                </a:lnSpc>
              </a:pPr>
              <a:r>
                <a:rPr lang="en-US" sz="4562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Research Areas &amp; Technologies Used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1211" y="1968104"/>
            <a:ext cx="3776514" cy="1169882"/>
            <a:chOff x="0" y="0"/>
            <a:chExt cx="5035352" cy="15598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35352" cy="1559843"/>
            </a:xfrm>
            <a:custGeom>
              <a:avLst/>
              <a:gdLst/>
              <a:ahLst/>
              <a:cxnLst/>
              <a:rect r="r" b="b" t="t" l="l"/>
              <a:pathLst>
                <a:path h="1559843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1559843"/>
                  </a:lnTo>
                  <a:lnTo>
                    <a:pt x="0" y="1559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5035352" cy="1540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Interactive AI &amp; Conversational Systems (NLP &amp; Chatbots)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96369" y="3515095"/>
            <a:ext cx="3776514" cy="1421606"/>
            <a:chOff x="0" y="0"/>
            <a:chExt cx="5035352" cy="18954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35352" cy="1895475"/>
            </a:xfrm>
            <a:custGeom>
              <a:avLst/>
              <a:gdLst/>
              <a:ahLst/>
              <a:cxnLst/>
              <a:rect r="r" b="b" t="t" l="l"/>
              <a:pathLst>
                <a:path h="1895475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1895475"/>
                  </a:lnTo>
                  <a:lnTo>
                    <a:pt x="0" y="1895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035352" cy="1952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b="true" sz="1750">
                  <a:solidFill>
                    <a:srgbClr val="4542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Research:</a:t>
              </a: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Ricci, F., Rokach, L., &amp; Shapira, B. (2015). "Recommender Systems Handbook" (Springer).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69791" y="4964534"/>
            <a:ext cx="3776514" cy="1421606"/>
            <a:chOff x="0" y="0"/>
            <a:chExt cx="5035352" cy="18954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35352" cy="1895475"/>
            </a:xfrm>
            <a:custGeom>
              <a:avLst/>
              <a:gdLst/>
              <a:ahLst/>
              <a:cxnLst/>
              <a:rect r="r" b="b" t="t" l="l"/>
              <a:pathLst>
                <a:path h="1895475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1895475"/>
                  </a:lnTo>
                  <a:lnTo>
                    <a:pt x="0" y="1895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035352" cy="1952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b="true" sz="1750">
                  <a:solidFill>
                    <a:srgbClr val="4542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How It’s Used:</a:t>
              </a: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NLP enables human-like conversations, voice interaction, and smart trip recommendations.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091708" y="2021876"/>
            <a:ext cx="3776514" cy="836507"/>
            <a:chOff x="0" y="0"/>
            <a:chExt cx="5035352" cy="11153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35352" cy="1115343"/>
            </a:xfrm>
            <a:custGeom>
              <a:avLst/>
              <a:gdLst/>
              <a:ahLst/>
              <a:cxnLst/>
              <a:rect r="r" b="b" t="t" l="l"/>
              <a:pathLst>
                <a:path h="1115343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1115343"/>
                  </a:lnTo>
                  <a:lnTo>
                    <a:pt x="0" y="1115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9050"/>
              <a:ext cx="5035352" cy="1096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Clustering &amp; User Classification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091708" y="3118022"/>
            <a:ext cx="3776514" cy="1421606"/>
            <a:chOff x="0" y="0"/>
            <a:chExt cx="5035352" cy="18954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35352" cy="1895475"/>
            </a:xfrm>
            <a:custGeom>
              <a:avLst/>
              <a:gdLst/>
              <a:ahLst/>
              <a:cxnLst/>
              <a:rect r="r" b="b" t="t" l="l"/>
              <a:pathLst>
                <a:path h="1895475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1895475"/>
                  </a:lnTo>
                  <a:lnTo>
                    <a:pt x="0" y="1895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5035352" cy="1952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b="true" sz="1750">
                  <a:solidFill>
                    <a:srgbClr val="4542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Research:</a:t>
              </a: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Zhang, Y., &amp; Wang, J. (2021). "Artificial Intelligence in Smart Tourism." (Tourism Management Perspectives).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091708" y="4617318"/>
            <a:ext cx="3776514" cy="1777007"/>
            <a:chOff x="0" y="0"/>
            <a:chExt cx="5035352" cy="23693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35352" cy="2369343"/>
            </a:xfrm>
            <a:custGeom>
              <a:avLst/>
              <a:gdLst/>
              <a:ahLst/>
              <a:cxnLst/>
              <a:rect r="r" b="b" t="t" l="l"/>
              <a:pathLst>
                <a:path h="2369343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2369343"/>
                  </a:lnTo>
                  <a:lnTo>
                    <a:pt x="0" y="2369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5035352" cy="24264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b="true" sz="1750">
                  <a:solidFill>
                    <a:srgbClr val="4542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How It’s Used:</a:t>
              </a: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ML-based clustering categorizes travelers into groups (Adventurers, Foodies, etc.) for personalized suggestions.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325421" y="1993031"/>
            <a:ext cx="3870871" cy="836507"/>
            <a:chOff x="0" y="0"/>
            <a:chExt cx="5161162" cy="11153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161162" cy="1115343"/>
            </a:xfrm>
            <a:custGeom>
              <a:avLst/>
              <a:gdLst/>
              <a:ahLst/>
              <a:cxnLst/>
              <a:rect r="r" b="b" t="t" l="l"/>
              <a:pathLst>
                <a:path h="1115343" w="5161162">
                  <a:moveTo>
                    <a:pt x="0" y="0"/>
                  </a:moveTo>
                  <a:lnTo>
                    <a:pt x="5161162" y="0"/>
                  </a:lnTo>
                  <a:lnTo>
                    <a:pt x="5161162" y="1115343"/>
                  </a:lnTo>
                  <a:lnTo>
                    <a:pt x="0" y="1115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9050"/>
              <a:ext cx="5161162" cy="1096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Sentiment Analysis for Travel Recommendations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419779" y="3118022"/>
            <a:ext cx="3776514" cy="1066205"/>
            <a:chOff x="0" y="0"/>
            <a:chExt cx="5035352" cy="142160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035352" cy="1421607"/>
            </a:xfrm>
            <a:custGeom>
              <a:avLst/>
              <a:gdLst/>
              <a:ahLst/>
              <a:cxnLst/>
              <a:rect r="r" b="b" t="t" l="l"/>
              <a:pathLst>
                <a:path h="1421607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1421607"/>
                  </a:lnTo>
                  <a:lnTo>
                    <a:pt x="0" y="1421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5035352" cy="1478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b="true" sz="1750">
                  <a:solidFill>
                    <a:srgbClr val="4542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Research:</a:t>
              </a: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Google AI Blog - Enhancing Navigation Systems with AI and ML.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419779" y="4261916"/>
            <a:ext cx="3776514" cy="1421606"/>
            <a:chOff x="0" y="0"/>
            <a:chExt cx="5035352" cy="18954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035352" cy="1895475"/>
            </a:xfrm>
            <a:custGeom>
              <a:avLst/>
              <a:gdLst/>
              <a:ahLst/>
              <a:cxnLst/>
              <a:rect r="r" b="b" t="t" l="l"/>
              <a:pathLst>
                <a:path h="1895475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1895475"/>
                  </a:lnTo>
                  <a:lnTo>
                    <a:pt x="0" y="1895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5035352" cy="1952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b="true" sz="1750">
                  <a:solidFill>
                    <a:srgbClr val="4542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How It’s Used:</a:t>
              </a: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AI analyzes user reviews &amp; chat sentiment to improve recommendation accuracy.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653492" y="1993031"/>
            <a:ext cx="3776514" cy="971712"/>
            <a:chOff x="0" y="0"/>
            <a:chExt cx="5035352" cy="129561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035352" cy="1295616"/>
            </a:xfrm>
            <a:custGeom>
              <a:avLst/>
              <a:gdLst/>
              <a:ahLst/>
              <a:cxnLst/>
              <a:rect r="r" b="b" t="t" l="l"/>
              <a:pathLst>
                <a:path h="1295616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1295616"/>
                  </a:lnTo>
                  <a:lnTo>
                    <a:pt x="0" y="12956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9050"/>
              <a:ext cx="5035352" cy="127656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Navigation &amp; Smart Travel Assistance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747849" y="3118022"/>
            <a:ext cx="3776514" cy="710804"/>
            <a:chOff x="0" y="0"/>
            <a:chExt cx="5035352" cy="9477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035352" cy="947738"/>
            </a:xfrm>
            <a:custGeom>
              <a:avLst/>
              <a:gdLst/>
              <a:ahLst/>
              <a:cxnLst/>
              <a:rect r="r" b="b" t="t" l="l"/>
              <a:pathLst>
                <a:path h="947738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947738"/>
                  </a:lnTo>
                  <a:lnTo>
                    <a:pt x="0" y="947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5035352" cy="1004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b="true" sz="1750">
                  <a:solidFill>
                    <a:srgbClr val="4542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APIs Used:</a:t>
              </a: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Google Maps, OpenWeather, TripAdvisor, Yelp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747849" y="3906515"/>
            <a:ext cx="3776514" cy="1421606"/>
            <a:chOff x="0" y="0"/>
            <a:chExt cx="5035352" cy="189547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035352" cy="1895475"/>
            </a:xfrm>
            <a:custGeom>
              <a:avLst/>
              <a:gdLst/>
              <a:ahLst/>
              <a:cxnLst/>
              <a:rect r="r" b="b" t="t" l="l"/>
              <a:pathLst>
                <a:path h="1895475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1895475"/>
                  </a:lnTo>
                  <a:lnTo>
                    <a:pt x="0" y="1895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5035352" cy="1952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b="true" sz="1750">
                  <a:solidFill>
                    <a:srgbClr val="4542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How It’s Used:</a:t>
              </a: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AI processes live location, weather, traffic, and user reviews to generate the best travel plan.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569791" y="6643138"/>
            <a:ext cx="9914335" cy="1818167"/>
            <a:chOff x="0" y="0"/>
            <a:chExt cx="13219113" cy="242422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3219114" cy="2424223"/>
            </a:xfrm>
            <a:custGeom>
              <a:avLst/>
              <a:gdLst/>
              <a:ahLst/>
              <a:cxnLst/>
              <a:rect r="r" b="b" t="t" l="l"/>
              <a:pathLst>
                <a:path h="2424223" w="13219114">
                  <a:moveTo>
                    <a:pt x="0" y="0"/>
                  </a:moveTo>
                  <a:lnTo>
                    <a:pt x="13219114" y="0"/>
                  </a:lnTo>
                  <a:lnTo>
                    <a:pt x="13219114" y="2424223"/>
                  </a:lnTo>
                  <a:lnTo>
                    <a:pt x="0" y="2424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76200"/>
              <a:ext cx="13219113" cy="23480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64"/>
                </a:lnSpc>
              </a:pPr>
              <a:r>
                <a:rPr lang="en-US" sz="4362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APIs &amp; External Data Sources Used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13544" y="7664125"/>
            <a:ext cx="2778175" cy="552182"/>
            <a:chOff x="0" y="0"/>
            <a:chExt cx="3704233" cy="73624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704233" cy="736243"/>
            </a:xfrm>
            <a:custGeom>
              <a:avLst/>
              <a:gdLst/>
              <a:ahLst/>
              <a:cxnLst/>
              <a:rect r="r" b="b" t="t" l="l"/>
              <a:pathLst>
                <a:path h="736243" w="3704233">
                  <a:moveTo>
                    <a:pt x="0" y="0"/>
                  </a:moveTo>
                  <a:lnTo>
                    <a:pt x="3704233" y="0"/>
                  </a:lnTo>
                  <a:lnTo>
                    <a:pt x="3704233" y="736243"/>
                  </a:lnTo>
                  <a:lnTo>
                    <a:pt x="0" y="7362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19050"/>
              <a:ext cx="3704233" cy="717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Google Maps API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613544" y="8233541"/>
            <a:ext cx="3776514" cy="710804"/>
            <a:chOff x="0" y="0"/>
            <a:chExt cx="5035352" cy="94773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035352" cy="947738"/>
            </a:xfrm>
            <a:custGeom>
              <a:avLst/>
              <a:gdLst/>
              <a:ahLst/>
              <a:cxnLst/>
              <a:rect r="r" b="b" t="t" l="l"/>
              <a:pathLst>
                <a:path h="947738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947738"/>
                  </a:lnTo>
                  <a:lnTo>
                    <a:pt x="0" y="947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5035352" cy="1004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For GPS-based navigation &amp; real-time routing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4941614" y="7664125"/>
            <a:ext cx="2778175" cy="569416"/>
            <a:chOff x="0" y="0"/>
            <a:chExt cx="3704233" cy="75922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704233" cy="759222"/>
            </a:xfrm>
            <a:custGeom>
              <a:avLst/>
              <a:gdLst/>
              <a:ahLst/>
              <a:cxnLst/>
              <a:rect r="r" b="b" t="t" l="l"/>
              <a:pathLst>
                <a:path h="759222" w="3704233">
                  <a:moveTo>
                    <a:pt x="0" y="0"/>
                  </a:moveTo>
                  <a:lnTo>
                    <a:pt x="3704233" y="0"/>
                  </a:lnTo>
                  <a:lnTo>
                    <a:pt x="3704233" y="759222"/>
                  </a:lnTo>
                  <a:lnTo>
                    <a:pt x="0" y="759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19050"/>
              <a:ext cx="3704233" cy="740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OpenAI GPT API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4941614" y="8233541"/>
            <a:ext cx="3776514" cy="710804"/>
            <a:chOff x="0" y="0"/>
            <a:chExt cx="5035352" cy="947738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035352" cy="947738"/>
            </a:xfrm>
            <a:custGeom>
              <a:avLst/>
              <a:gdLst/>
              <a:ahLst/>
              <a:cxnLst/>
              <a:rect r="r" b="b" t="t" l="l"/>
              <a:pathLst>
                <a:path h="947738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947738"/>
                  </a:lnTo>
                  <a:lnTo>
                    <a:pt x="0" y="947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57150"/>
              <a:ext cx="5035352" cy="1004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For AI-powered conversational chatbot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9269685" y="7664125"/>
            <a:ext cx="2778175" cy="552182"/>
            <a:chOff x="0" y="0"/>
            <a:chExt cx="3704233" cy="73624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704233" cy="736243"/>
            </a:xfrm>
            <a:custGeom>
              <a:avLst/>
              <a:gdLst/>
              <a:ahLst/>
              <a:cxnLst/>
              <a:rect r="r" b="b" t="t" l="l"/>
              <a:pathLst>
                <a:path h="736243" w="3704233">
                  <a:moveTo>
                    <a:pt x="0" y="0"/>
                  </a:moveTo>
                  <a:lnTo>
                    <a:pt x="3704233" y="0"/>
                  </a:lnTo>
                  <a:lnTo>
                    <a:pt x="3704233" y="736243"/>
                  </a:lnTo>
                  <a:lnTo>
                    <a:pt x="0" y="7362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19050"/>
              <a:ext cx="3704233" cy="717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OpenWeather API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9269685" y="8233541"/>
            <a:ext cx="3776514" cy="710804"/>
            <a:chOff x="0" y="0"/>
            <a:chExt cx="5035352" cy="94773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5035352" cy="947738"/>
            </a:xfrm>
            <a:custGeom>
              <a:avLst/>
              <a:gdLst/>
              <a:ahLst/>
              <a:cxnLst/>
              <a:rect r="r" b="b" t="t" l="l"/>
              <a:pathLst>
                <a:path h="947738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947738"/>
                  </a:lnTo>
                  <a:lnTo>
                    <a:pt x="0" y="947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57150"/>
              <a:ext cx="5035352" cy="1004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For weather-aware travel suggestions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3597755" y="7650961"/>
            <a:ext cx="3661545" cy="836507"/>
            <a:chOff x="0" y="0"/>
            <a:chExt cx="4882060" cy="1115343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882060" cy="1115343"/>
            </a:xfrm>
            <a:custGeom>
              <a:avLst/>
              <a:gdLst/>
              <a:ahLst/>
              <a:cxnLst/>
              <a:rect r="r" b="b" t="t" l="l"/>
              <a:pathLst>
                <a:path h="1115343" w="4882060">
                  <a:moveTo>
                    <a:pt x="0" y="0"/>
                  </a:moveTo>
                  <a:lnTo>
                    <a:pt x="4882060" y="0"/>
                  </a:lnTo>
                  <a:lnTo>
                    <a:pt x="4882060" y="1115343"/>
                  </a:lnTo>
                  <a:lnTo>
                    <a:pt x="0" y="1115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19050"/>
              <a:ext cx="4882060" cy="1096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499" b="true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Help &amp; TriApdvisor API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3897942" y="8216307"/>
            <a:ext cx="3776514" cy="710804"/>
            <a:chOff x="0" y="0"/>
            <a:chExt cx="5035352" cy="947738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035352" cy="947738"/>
            </a:xfrm>
            <a:custGeom>
              <a:avLst/>
              <a:gdLst/>
              <a:ahLst/>
              <a:cxnLst/>
              <a:rect r="r" b="b" t="t" l="l"/>
              <a:pathLst>
                <a:path h="947738" w="5035352">
                  <a:moveTo>
                    <a:pt x="0" y="0"/>
                  </a:moveTo>
                  <a:lnTo>
                    <a:pt x="5035352" y="0"/>
                  </a:lnTo>
                  <a:lnTo>
                    <a:pt x="5035352" y="947738"/>
                  </a:lnTo>
                  <a:lnTo>
                    <a:pt x="0" y="947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57150"/>
              <a:ext cx="5035352" cy="1004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For review-based sentiment analysis &amp; recommendations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0" y="9420920"/>
            <a:ext cx="18288000" cy="866079"/>
            <a:chOff x="0" y="0"/>
            <a:chExt cx="24384000" cy="115477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4384000" cy="1154811"/>
            </a:xfrm>
            <a:custGeom>
              <a:avLst/>
              <a:gdLst/>
              <a:ahLst/>
              <a:cxnLst/>
              <a:rect r="r" b="b" t="t" l="l"/>
              <a:pathLst>
                <a:path h="115481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54811"/>
                  </a:lnTo>
                  <a:lnTo>
                    <a:pt x="0" y="1154811"/>
                  </a:ln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24384000" cy="1202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Agentica sponsored by Station-S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DAGf8D7Ugmk</dc:identifier>
  <dcterms:modified xsi:type="dcterms:W3CDTF">2011-08-01T06:04:30Z</dcterms:modified>
  <cp:revision>1</cp:revision>
  <dc:title>Techniques Used: K-Means, DBSCAN, Hierarchical Clustering</dc:title>
</cp:coreProperties>
</file>